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7" r:id="rId4"/>
  </p:sldMasterIdLst>
  <p:notesMasterIdLst>
    <p:notesMasterId r:id="rId20"/>
  </p:notesMasterIdLst>
  <p:sldIdLst>
    <p:sldId id="1864" r:id="rId5"/>
    <p:sldId id="1878" r:id="rId6"/>
    <p:sldId id="1846" r:id="rId7"/>
    <p:sldId id="1852" r:id="rId8"/>
    <p:sldId id="1868" r:id="rId9"/>
    <p:sldId id="1876" r:id="rId10"/>
    <p:sldId id="1877" r:id="rId11"/>
    <p:sldId id="1848" r:id="rId12"/>
    <p:sldId id="1869" r:id="rId13"/>
    <p:sldId id="1870" r:id="rId14"/>
    <p:sldId id="1849" r:id="rId15"/>
    <p:sldId id="1865" r:id="rId16"/>
    <p:sldId id="1867" r:id="rId17"/>
    <p:sldId id="1871" r:id="rId18"/>
    <p:sldId id="1875" r:id="rId19"/>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4387"/>
    <a:srgbClr val="FF2625"/>
    <a:srgbClr val="007788"/>
    <a:srgbClr val="297C2A"/>
    <a:srgbClr val="F69000"/>
    <a:srgbClr val="01C2D1"/>
    <a:srgbClr val="D6D734"/>
    <a:srgbClr val="005C68"/>
    <a:srgbClr val="3B2E58"/>
    <a:srgbClr val="6B292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BBAA13-956A-EE6B-37E8-F4E5F2E8A476}" v="926" dt="2023-04-11T22:25:57.577"/>
    <p1510:client id="{0C4DB0B3-E411-C342-89D7-E53EE20959A5}" v="471" dt="2023-04-12T00:10:40.331"/>
    <p1510:client id="{A8276BDC-80E5-15A8-07AE-B2949402B3FA}" v="13" dt="2023-04-12T00:07:04.705"/>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guide orient="horz" pos="2160"/>
        <p:guide pos="480"/>
        <p:guide pos="7200"/>
        <p:guide pos="4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general, it is vital to have a proper background for the task on hand, for instance, Q/A systems can be open or closed domain. The questions posed can be factoid or non-factoid, thus it is essential to have an in-depth knowledge on the Q/A task.</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11</a:t>
            </a:fld>
            <a:endParaRPr lang="en-US" altLang="en-US"/>
          </a:p>
        </p:txBody>
      </p:sp>
    </p:spTree>
    <p:extLst>
      <p:ext uri="{BB962C8B-B14F-4D97-AF65-F5344CB8AC3E}">
        <p14:creationId xmlns:p14="http://schemas.microsoft.com/office/powerpoint/2010/main" val="631882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IN" b="0" i="0" dirty="0">
                <a:solidFill>
                  <a:srgbClr val="D1D5DB"/>
                </a:solidFill>
                <a:effectLst/>
                <a:latin typeface="Söhne"/>
              </a:rPr>
              <a:t>- Difficulty in </a:t>
            </a:r>
            <a:r>
              <a:rPr lang="en-IN" b="0" i="0" dirty="0" err="1">
                <a:solidFill>
                  <a:srgbClr val="D1D5DB"/>
                </a:solidFill>
                <a:effectLst/>
                <a:latin typeface="Söhne"/>
              </a:rPr>
              <a:t>modeling</a:t>
            </a:r>
            <a:r>
              <a:rPr lang="en-IN" b="0" i="0" dirty="0">
                <a:solidFill>
                  <a:srgbClr val="D1D5DB"/>
                </a:solidFill>
                <a:effectLst/>
                <a:latin typeface="Söhne"/>
              </a:rPr>
              <a:t> long-term dependencies: RNNs and LSTMs have difficulties in </a:t>
            </a:r>
            <a:r>
              <a:rPr lang="en-IN" b="0" i="0" dirty="0" err="1">
                <a:solidFill>
                  <a:srgbClr val="D1D5DB"/>
                </a:solidFill>
                <a:effectLst/>
                <a:latin typeface="Söhne"/>
              </a:rPr>
              <a:t>modeling</a:t>
            </a:r>
            <a:r>
              <a:rPr lang="en-IN" b="0" i="0" dirty="0">
                <a:solidFill>
                  <a:srgbClr val="D1D5DB"/>
                </a:solidFill>
                <a:effectLst/>
                <a:latin typeface="Söhne"/>
              </a:rPr>
              <a:t> long-term dependencies in text data, which can be a major limitation for Q/A tasks that require understanding of the context and relationships between different parts of the text.</a:t>
            </a:r>
          </a:p>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12</a:t>
            </a:fld>
            <a:endParaRPr lang="en-US" altLang="en-US"/>
          </a:p>
        </p:txBody>
      </p:sp>
    </p:spTree>
    <p:extLst>
      <p:ext uri="{BB962C8B-B14F-4D97-AF65-F5344CB8AC3E}">
        <p14:creationId xmlns:p14="http://schemas.microsoft.com/office/powerpoint/2010/main" val="1487892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14</a:t>
            </a:fld>
            <a:endParaRPr lang="en-US" altLang="en-US"/>
          </a:p>
        </p:txBody>
      </p:sp>
    </p:spTree>
    <p:extLst>
      <p:ext uri="{BB962C8B-B14F-4D97-AF65-F5344CB8AC3E}">
        <p14:creationId xmlns:p14="http://schemas.microsoft.com/office/powerpoint/2010/main" val="960234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Through this project we aim to solve the Question Answering task on the squad dataset using Deep Learning</a:t>
            </a:r>
          </a:p>
          <a:p>
            <a:pPr marL="171450" indent="-171450">
              <a:buFontTx/>
              <a:buChar char="-"/>
            </a:pPr>
            <a:r>
              <a:rPr lang="en-US"/>
              <a:t>More specifically we intend to apply various DL methods on the squad dataset and compare their performance</a:t>
            </a:r>
          </a:p>
          <a:p>
            <a:pPr marL="171450" indent="-171450">
              <a:buFontTx/>
              <a:buChar char="-"/>
            </a:pPr>
            <a:r>
              <a:rPr lang="en-US"/>
              <a:t>Our primary object is to gain insights into the task and complexity of the approach required to solve it.</a:t>
            </a:r>
          </a:p>
          <a:p>
            <a:pPr marL="171450" indent="-171450">
              <a:buFontTx/>
              <a:buChar char="-"/>
            </a:pPr>
            <a:r>
              <a:rPr lang="en-US"/>
              <a:t>In terms of deliverables for the project, we </a:t>
            </a:r>
            <a:r>
              <a:rPr lang="en-IN" b="0" i="0">
                <a:solidFill>
                  <a:srgbClr val="D1D5DB"/>
                </a:solidFill>
                <a:effectLst/>
                <a:latin typeface="Söhne"/>
              </a:rPr>
              <a:t>involve literature review of the existing research in this area. Which enabled us to better understand the task of Question Answering on the SQuAD dataset, as well as the different approaches that have been used to solve it.</a:t>
            </a:r>
          </a:p>
          <a:p>
            <a:pPr marL="171450" indent="-171450">
              <a:buFontTx/>
              <a:buChar char="-"/>
            </a:pPr>
            <a:r>
              <a:rPr lang="en-IN" b="0" i="0">
                <a:solidFill>
                  <a:srgbClr val="D1D5DB"/>
                </a:solidFill>
                <a:effectLst/>
                <a:latin typeface="Söhne"/>
              </a:rPr>
              <a:t>Our final deliverable will include the code we used to perform the experiments and the results of our analysis.</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a:p>
        </p:txBody>
      </p:sp>
    </p:spTree>
    <p:extLst>
      <p:ext uri="{BB962C8B-B14F-4D97-AF65-F5344CB8AC3E}">
        <p14:creationId xmlns:p14="http://schemas.microsoft.com/office/powerpoint/2010/main" val="2958743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B80B497-BCA9-7512-4910-5BE7717F9446}"/>
              </a:ext>
            </a:extLst>
          </p:cNvPr>
          <p:cNvSpPr>
            <a:spLocks noGrp="1"/>
          </p:cNvSpPr>
          <p:nvPr>
            <p:ph type="body" idx="1"/>
          </p:nvPr>
        </p:nvSpPr>
        <p:spPr/>
        <p:txBody>
          <a:bodyPr/>
          <a:lstStyle/>
          <a:p>
            <a:pPr marL="171450" indent="-171450" algn="l">
              <a:buFontTx/>
              <a:buChar char="-"/>
            </a:pPr>
            <a:r>
              <a:rPr lang="en-IN" b="0" i="0">
                <a:solidFill>
                  <a:srgbClr val="D1D5DB"/>
                </a:solidFill>
                <a:effectLst/>
                <a:latin typeface="Söhne"/>
              </a:rPr>
              <a:t>In order to achieve our goal of question answering on the SQuAD dataset, we first needed to understand the dataset itself. SQuAD, or the Stanford Question Answering Dataset, is a popular benchmark dataset for question answering. </a:t>
            </a:r>
          </a:p>
          <a:p>
            <a:pPr marL="171450" indent="-171450" algn="l">
              <a:buFontTx/>
              <a:buChar char="-"/>
            </a:pPr>
            <a:r>
              <a:rPr lang="en-IN" b="0" i="0">
                <a:solidFill>
                  <a:srgbClr val="D1D5DB"/>
                </a:solidFill>
                <a:effectLst/>
                <a:latin typeface="Söhne"/>
              </a:rPr>
              <a:t>It consists of a large set of Wikipedia articles and corresponding questions and answers, with the task being to predict the answer to a given question based on the article. </a:t>
            </a:r>
          </a:p>
          <a:p>
            <a:pPr marL="171450" indent="-171450" algn="l">
              <a:buFontTx/>
              <a:buChar char="-"/>
            </a:pPr>
            <a:r>
              <a:rPr lang="en-IN" b="0" i="0">
                <a:solidFill>
                  <a:srgbClr val="D1D5DB"/>
                </a:solidFill>
                <a:effectLst/>
                <a:latin typeface="Söhne"/>
              </a:rPr>
              <a:t>Questions are posed by </a:t>
            </a:r>
            <a:r>
              <a:rPr lang="en-IN" b="0" i="0" err="1">
                <a:solidFill>
                  <a:srgbClr val="D1D5DB"/>
                </a:solidFill>
                <a:effectLst/>
                <a:latin typeface="Söhne"/>
              </a:rPr>
              <a:t>crowdworkers</a:t>
            </a:r>
            <a:r>
              <a:rPr lang="en-IN" b="0" i="0">
                <a:solidFill>
                  <a:srgbClr val="D1D5DB"/>
                </a:solidFill>
                <a:effectLst/>
                <a:latin typeface="Söhne"/>
              </a:rPr>
              <a:t>, where the answer to every question is a segment of text, or span, from the corresponding reading passage, or the question might be unanswerable.</a:t>
            </a:r>
          </a:p>
          <a:p>
            <a:r>
              <a:rPr lang="en-IN"/>
              <a:t/>
            </a:r>
            <a:br>
              <a:rPr lang="en-IN"/>
            </a:b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B80B497-BCA9-7512-4910-5BE7717F9446}"/>
              </a:ext>
            </a:extLst>
          </p:cNvPr>
          <p:cNvSpPr>
            <a:spLocks noGrp="1"/>
          </p:cNvSpPr>
          <p:nvPr>
            <p:ph type="body" idx="1"/>
          </p:nvPr>
        </p:nvSpPr>
        <p:spPr/>
        <p:txBody>
          <a:bodyPr/>
          <a:lstStyle/>
          <a:p>
            <a:pPr marL="171450" indent="-171450" algn="l">
              <a:buFontTx/>
              <a:buChar char="-"/>
            </a:pPr>
            <a:r>
              <a:rPr lang="en-IN" b="0" i="0">
                <a:solidFill>
                  <a:srgbClr val="D1D5DB"/>
                </a:solidFill>
                <a:effectLst/>
                <a:latin typeface="Söhne"/>
              </a:rPr>
              <a:t>After gaining an understanding of the SQuAD dataset and the existing methods for question answering through our literature review, we identify and apply various algorithms on the Q/A task.</a:t>
            </a:r>
          </a:p>
          <a:p>
            <a:pPr marL="171450" indent="-171450" algn="l">
              <a:buFontTx/>
              <a:buChar char="-"/>
            </a:pPr>
            <a:r>
              <a:rPr lang="en-IN" b="0" i="0">
                <a:solidFill>
                  <a:srgbClr val="D1D5DB"/>
                </a:solidFill>
                <a:effectLst/>
                <a:latin typeface="Söhne"/>
              </a:rPr>
              <a:t>Namely; BERT, BIDAF and </a:t>
            </a:r>
            <a:r>
              <a:rPr lang="en-IN" b="0" i="0" err="1">
                <a:solidFill>
                  <a:srgbClr val="D1D5DB"/>
                </a:solidFill>
                <a:effectLst/>
                <a:latin typeface="Söhne"/>
              </a:rPr>
              <a:t>XLNet</a:t>
            </a:r>
            <a:endParaRPr lang="en-IN" b="0" i="0">
              <a:solidFill>
                <a:srgbClr val="D1D5DB"/>
              </a:solidFill>
              <a:effectLst/>
              <a:latin typeface="Söhne"/>
            </a:endParaRPr>
          </a:p>
          <a:p>
            <a:pPr marL="171450" indent="-171450" algn="l">
              <a:buFontTx/>
              <a:buChar char="-"/>
            </a:pPr>
            <a:r>
              <a:rPr lang="en-IN" b="0" i="0">
                <a:solidFill>
                  <a:srgbClr val="D1D5DB"/>
                </a:solidFill>
                <a:effectLst/>
                <a:latin typeface="Söhne"/>
              </a:rPr>
              <a:t>We do not intent to explain the architectures of these ubiquitous methods, we intent to identify the adoptability of these methods for the Q/A task.</a:t>
            </a:r>
          </a:p>
          <a:p>
            <a:pPr marL="171450" indent="-171450" algn="l">
              <a:buFontTx/>
              <a:buChar char="-"/>
            </a:pPr>
            <a:endParaRPr lang="en-IN" b="0" i="0">
              <a:solidFill>
                <a:srgbClr val="D1D5DB"/>
              </a:solidFill>
              <a:effectLst/>
              <a:latin typeface="Söhne"/>
            </a:endParaRPr>
          </a:p>
          <a:p>
            <a:pPr marL="171450" indent="-171450" algn="l">
              <a:buFontTx/>
              <a:buChar char="-"/>
            </a:pPr>
            <a:endParaRPr lang="en-US"/>
          </a:p>
        </p:txBody>
      </p:sp>
    </p:spTree>
    <p:extLst>
      <p:ext uri="{BB962C8B-B14F-4D97-AF65-F5344CB8AC3E}">
        <p14:creationId xmlns:p14="http://schemas.microsoft.com/office/powerpoint/2010/main" val="3487869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B80B497-BCA9-7512-4910-5BE7717F9446}"/>
              </a:ext>
            </a:extLst>
          </p:cNvPr>
          <p:cNvSpPr>
            <a:spLocks noGrp="1"/>
          </p:cNvSpPr>
          <p:nvPr>
            <p:ph type="body" idx="1"/>
          </p:nvPr>
        </p:nvSpPr>
        <p:spPr/>
        <p:txBody>
          <a:bodyPr/>
          <a:lstStyle/>
          <a:p>
            <a:pPr marL="171450" indent="-171450" algn="l">
              <a:buFontTx/>
              <a:buChar char="-"/>
            </a:pPr>
            <a:r>
              <a:rPr lang="en-IN" b="0" i="0">
                <a:solidFill>
                  <a:srgbClr val="111111"/>
                </a:solidFill>
                <a:effectLst/>
                <a:latin typeface="-apple-system"/>
              </a:rPr>
              <a:t>MC involves answering a query about a given context paragraph and requires </a:t>
            </a:r>
            <a:r>
              <a:rPr lang="en-IN" b="0" i="0" err="1">
                <a:solidFill>
                  <a:srgbClr val="111111"/>
                </a:solidFill>
                <a:effectLst/>
                <a:latin typeface="-apple-system"/>
              </a:rPr>
              <a:t>modeling</a:t>
            </a:r>
            <a:r>
              <a:rPr lang="en-IN" b="0" i="0">
                <a:solidFill>
                  <a:srgbClr val="111111"/>
                </a:solidFill>
                <a:effectLst/>
                <a:latin typeface="-apple-system"/>
              </a:rPr>
              <a:t> complex interactions between the context and the query.</a:t>
            </a:r>
          </a:p>
          <a:p>
            <a:pPr marL="171450" indent="-171450" algn="l">
              <a:buFontTx/>
              <a:buChar char="-"/>
            </a:pPr>
            <a:r>
              <a:rPr lang="en-IN" b="0" i="0">
                <a:solidFill>
                  <a:srgbClr val="D1D5DB"/>
                </a:solidFill>
                <a:effectLst/>
                <a:latin typeface="Söhne"/>
              </a:rPr>
              <a:t>the bi-directional attention flow mechanism refers to the process of jointly </a:t>
            </a:r>
            <a:r>
              <a:rPr lang="en-IN" b="0" i="0" err="1">
                <a:solidFill>
                  <a:srgbClr val="D1D5DB"/>
                </a:solidFill>
                <a:effectLst/>
                <a:latin typeface="Söhne"/>
              </a:rPr>
              <a:t>modeling</a:t>
            </a:r>
            <a:r>
              <a:rPr lang="en-IN" b="0" i="0">
                <a:solidFill>
                  <a:srgbClr val="D1D5DB"/>
                </a:solidFill>
                <a:effectLst/>
                <a:latin typeface="Söhne"/>
              </a:rPr>
              <a:t> the context (in this case the document containing the answer) and the query (question being asked) to compute the query-aware context representations.</a:t>
            </a:r>
          </a:p>
          <a:p>
            <a:pPr marL="171450" indent="-171450" algn="l">
              <a:buFontTx/>
              <a:buChar char="-"/>
            </a:pPr>
            <a:r>
              <a:rPr lang="en-IN" b="0" i="0">
                <a:solidFill>
                  <a:srgbClr val="D1D5DB"/>
                </a:solidFill>
                <a:effectLst/>
                <a:latin typeface="Söhne"/>
              </a:rPr>
              <a:t>Similar to BERT, according to the authors, BIDAF also achieves good results on the Q/A task, which was an inspiration to include it in our study.</a:t>
            </a:r>
          </a:p>
        </p:txBody>
      </p:sp>
    </p:spTree>
    <p:extLst>
      <p:ext uri="{BB962C8B-B14F-4D97-AF65-F5344CB8AC3E}">
        <p14:creationId xmlns:p14="http://schemas.microsoft.com/office/powerpoint/2010/main" val="1013270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B80B497-BCA9-7512-4910-5BE7717F9446}"/>
              </a:ext>
            </a:extLst>
          </p:cNvPr>
          <p:cNvSpPr>
            <a:spLocks noGrp="1"/>
          </p:cNvSpPr>
          <p:nvPr>
            <p:ph type="body" idx="1"/>
          </p:nvPr>
        </p:nvSpPr>
        <p:spPr/>
        <p:txBody>
          <a:bodyPr/>
          <a:lstStyle/>
          <a:p>
            <a:pPr marL="171450" indent="-171450" algn="l">
              <a:buFontTx/>
              <a:buChar char="-"/>
            </a:pPr>
            <a:r>
              <a:rPr lang="en-US" altLang="en-US" b="0"/>
              <a:t>XLNet is a </a:t>
            </a:r>
            <a:r>
              <a:rPr lang="en-US" altLang="en-US">
                <a:solidFill>
                  <a:schemeClr val="accent2"/>
                </a:solidFill>
              </a:rPr>
              <a:t>generalized autoregressive</a:t>
            </a:r>
            <a:r>
              <a:rPr lang="en-US" altLang="en-US" b="0">
                <a:solidFill>
                  <a:schemeClr val="accent2"/>
                </a:solidFill>
              </a:rPr>
              <a:t> </a:t>
            </a:r>
            <a:r>
              <a:rPr lang="en-US" altLang="en-US" b="0"/>
              <a:t>pretraining method, it </a:t>
            </a:r>
            <a:r>
              <a:rPr lang="en-IN" b="0" i="0">
                <a:solidFill>
                  <a:srgbClr val="111111"/>
                </a:solidFill>
                <a:effectLst/>
                <a:latin typeface="-apple-system"/>
              </a:rPr>
              <a:t>leverage the best of both autoregressive language </a:t>
            </a:r>
            <a:r>
              <a:rPr lang="en-IN" b="0" i="0" err="1">
                <a:solidFill>
                  <a:srgbClr val="111111"/>
                </a:solidFill>
                <a:effectLst/>
                <a:latin typeface="-apple-system"/>
              </a:rPr>
              <a:t>modeling</a:t>
            </a:r>
            <a:r>
              <a:rPr lang="en-IN" b="0" i="0">
                <a:solidFill>
                  <a:srgbClr val="111111"/>
                </a:solidFill>
                <a:effectLst/>
                <a:latin typeface="-apple-system"/>
              </a:rPr>
              <a:t> and autoencoding while avoiding their limitations.</a:t>
            </a:r>
            <a:r>
              <a:rPr lang="en-IN" b="0" i="0">
                <a:solidFill>
                  <a:srgbClr val="D1D5DB"/>
                </a:solidFill>
                <a:effectLst/>
                <a:latin typeface="Söhne"/>
              </a:rPr>
              <a:t> </a:t>
            </a:r>
          </a:p>
          <a:p>
            <a:pPr marL="171450" indent="-171450" algn="l">
              <a:buFontTx/>
              <a:buChar char="-"/>
            </a:pPr>
            <a:r>
              <a:rPr lang="en-IN" b="0" i="0">
                <a:solidFill>
                  <a:srgbClr val="D1D5DB"/>
                </a:solidFill>
                <a:effectLst/>
                <a:latin typeface="Söhne"/>
              </a:rPr>
              <a:t>Like the BERT model it uses a Transformer architecture, unlike the BERT &amp; </a:t>
            </a:r>
            <a:r>
              <a:rPr lang="en-IN" b="0" i="0" err="1">
                <a:solidFill>
                  <a:srgbClr val="D1D5DB"/>
                </a:solidFill>
                <a:effectLst/>
                <a:latin typeface="Söhne"/>
              </a:rPr>
              <a:t>BiDAF</a:t>
            </a:r>
            <a:r>
              <a:rPr lang="en-IN" b="0" i="0">
                <a:solidFill>
                  <a:srgbClr val="D1D5DB"/>
                </a:solidFill>
                <a:effectLst/>
                <a:latin typeface="Söhne"/>
              </a:rPr>
              <a:t> models </a:t>
            </a:r>
            <a:r>
              <a:rPr lang="en-IN" b="0" i="0" err="1">
                <a:solidFill>
                  <a:srgbClr val="D1D5DB"/>
                </a:solidFill>
                <a:effectLst/>
                <a:latin typeface="Söhne"/>
              </a:rPr>
              <a:t>XLNet</a:t>
            </a:r>
            <a:r>
              <a:rPr lang="en-IN" b="0" i="0">
                <a:solidFill>
                  <a:srgbClr val="D1D5DB"/>
                </a:solidFill>
                <a:effectLst/>
                <a:latin typeface="Söhne"/>
              </a:rPr>
              <a:t> relies on permutation based training, which enables the model to learn from all possible permutations of the input sequence, rather than just the left-to-right and right-to-left orders as in traditional autoregressive language models</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altLang="en-US">
                <a:solidFill>
                  <a:schemeClr val="accent2"/>
                </a:solidFill>
              </a:rPr>
              <a:t>XLNet outperforms BERT </a:t>
            </a:r>
            <a:r>
              <a:rPr lang="en-US" altLang="en-US" b="0"/>
              <a:t>on many language tasks, as stated by the authors </a:t>
            </a:r>
            <a:r>
              <a:rPr lang="en-IN" altLang="en-US" b="0"/>
              <a:t>t</a:t>
            </a:r>
            <a:r>
              <a:rPr lang="en-IN" b="0"/>
              <a:t>his </a:t>
            </a:r>
            <a:r>
              <a:rPr lang="en-IN">
                <a:solidFill>
                  <a:schemeClr val="accent2"/>
                </a:solidFill>
              </a:rPr>
              <a:t>superiority at dealing with longer context </a:t>
            </a:r>
            <a:r>
              <a:rPr lang="en-IN" b="0"/>
              <a:t>could come from the </a:t>
            </a:r>
            <a:r>
              <a:rPr lang="en-IN">
                <a:solidFill>
                  <a:schemeClr val="accent2"/>
                </a:solidFill>
              </a:rPr>
              <a:t>Transformer-XL</a:t>
            </a:r>
            <a:r>
              <a:rPr lang="en-IN" b="0"/>
              <a:t> backbone in </a:t>
            </a:r>
            <a:r>
              <a:rPr lang="en-IN" b="0" err="1"/>
              <a:t>XLNet</a:t>
            </a:r>
            <a:r>
              <a:rPr lang="en-IN" b="0"/>
              <a:t>.</a:t>
            </a:r>
            <a:endParaRPr lang="en-IN" b="0" i="0">
              <a:solidFill>
                <a:srgbClr val="D1D5DB"/>
              </a:solidFill>
              <a:effectLst/>
              <a:latin typeface="Söhne"/>
            </a:endParaRPr>
          </a:p>
          <a:p>
            <a:pPr marL="171450" indent="-171450" algn="l">
              <a:buFontTx/>
              <a:buChar char="-"/>
            </a:pPr>
            <a:r>
              <a:rPr lang="en-IN" b="0" i="0">
                <a:solidFill>
                  <a:srgbClr val="111111"/>
                </a:solidFill>
                <a:effectLst/>
                <a:latin typeface="-apple-system"/>
              </a:rPr>
              <a:t>Transformer-XL is a type of neural network architecture that was designed to improve the performance of autoregressive models on long-range dependency tasks</a:t>
            </a:r>
          </a:p>
        </p:txBody>
      </p:sp>
    </p:spTree>
    <p:extLst>
      <p:ext uri="{BB962C8B-B14F-4D97-AF65-F5344CB8AC3E}">
        <p14:creationId xmlns:p14="http://schemas.microsoft.com/office/powerpoint/2010/main" val="3182671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8</a:t>
            </a:fld>
            <a:endParaRPr lang="en-US" altLang="en-US"/>
          </a:p>
        </p:txBody>
      </p:sp>
    </p:spTree>
    <p:extLst>
      <p:ext uri="{BB962C8B-B14F-4D97-AF65-F5344CB8AC3E}">
        <p14:creationId xmlns:p14="http://schemas.microsoft.com/office/powerpoint/2010/main" val="1383417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B80B497-BCA9-7512-4910-5BE7717F9446}"/>
              </a:ext>
            </a:extLst>
          </p:cNvPr>
          <p:cNvSpPr>
            <a:spLocks noGrp="1"/>
          </p:cNvSpPr>
          <p:nvPr>
            <p:ph type="body" idx="1"/>
          </p:nvPr>
        </p:nvSpPr>
        <p:spPr/>
        <p:txBody>
          <a:bodyPr/>
          <a:lstStyle/>
          <a:p>
            <a:pPr marL="171450" indent="-171450" algn="l">
              <a:buFontTx/>
              <a:buChar char="-"/>
            </a:pPr>
            <a:endParaRPr lang="en-US"/>
          </a:p>
        </p:txBody>
      </p:sp>
    </p:spTree>
    <p:extLst>
      <p:ext uri="{BB962C8B-B14F-4D97-AF65-F5344CB8AC3E}">
        <p14:creationId xmlns:p14="http://schemas.microsoft.com/office/powerpoint/2010/main" val="1041031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B80B497-BCA9-7512-4910-5BE7717F9446}"/>
              </a:ext>
            </a:extLst>
          </p:cNvPr>
          <p:cNvSpPr>
            <a:spLocks noGrp="1"/>
          </p:cNvSpPr>
          <p:nvPr>
            <p:ph type="body" idx="1"/>
          </p:nvPr>
        </p:nvSpPr>
        <p:spPr/>
        <p:txBody>
          <a:bodyPr/>
          <a:lstStyle/>
          <a:p>
            <a:pPr marL="171450" indent="-171450" algn="l">
              <a:buFontTx/>
              <a:buChar char="-"/>
            </a:pPr>
            <a:endParaRPr lang="en-US"/>
          </a:p>
        </p:txBody>
      </p:sp>
    </p:spTree>
    <p:extLst>
      <p:ext uri="{BB962C8B-B14F-4D97-AF65-F5344CB8AC3E}">
        <p14:creationId xmlns:p14="http://schemas.microsoft.com/office/powerpoint/2010/main" val="11204622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5191-0569-4DC4-91C0-32BE2B3AB9C0}"/>
              </a:ext>
            </a:extLst>
          </p:cNvPr>
          <p:cNvPicPr>
            <a:picLocks noChangeAspect="1"/>
          </p:cNvPicPr>
          <p:nvPr userDrawn="1"/>
        </p:nvPicPr>
        <p:blipFill>
          <a:blip r:embed="rId2"/>
          <a:srcRect/>
          <a:stretch/>
        </p:blipFill>
        <p:spPr>
          <a:xfrm>
            <a:off x="0" y="1"/>
            <a:ext cx="12191998" cy="6857999"/>
          </a:xfrm>
          <a:prstGeom prst="rect">
            <a:avLst/>
          </a:prstGeom>
        </p:spPr>
      </p:pic>
      <p:sp>
        <p:nvSpPr>
          <p:cNvPr id="4" name="Title 3">
            <a:extLst>
              <a:ext uri="{FF2B5EF4-FFF2-40B4-BE49-F238E27FC236}">
                <a16:creationId xmlns:a16="http://schemas.microsoft.com/office/drawing/2014/main" id="{FE7964CB-E75A-4A03-88D3-6A48EF650A09}"/>
              </a:ext>
            </a:extLst>
          </p:cNvPr>
          <p:cNvSpPr>
            <a:spLocks noGrp="1"/>
          </p:cNvSpPr>
          <p:nvPr>
            <p:ph type="title" hasCustomPrompt="1"/>
          </p:nvPr>
        </p:nvSpPr>
        <p:spPr>
          <a:xfrm>
            <a:off x="5442012" y="2766219"/>
            <a:ext cx="6220101" cy="1325563"/>
          </a:xfrm>
          <a:prstGeom prst="rect">
            <a:avLst/>
          </a:prstGeom>
        </p:spPr>
        <p:txBody>
          <a:bodyPr anchor="ctr"/>
          <a:lstStyle>
            <a:lvl1pPr>
              <a:defRPr b="1"/>
            </a:lvl1pPr>
          </a:lstStyle>
          <a:p>
            <a:r>
              <a:rPr lang="en-US"/>
              <a:t>Insert title here</a:t>
            </a:r>
          </a:p>
        </p:txBody>
      </p:sp>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a:t>Insert title here</a:t>
            </a:r>
          </a:p>
        </p:txBody>
      </p:sp>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a:t>Insert content here</a:t>
            </a:r>
          </a:p>
        </p:txBody>
      </p:sp>
      <p:pic>
        <p:nvPicPr>
          <p:cNvPr id="6" name="Picture Placeholder 5" descr="Red, blue grey white pattern background">
            <a:extLst>
              <a:ext uri="{FF2B5EF4-FFF2-40B4-BE49-F238E27FC236}">
                <a16:creationId xmlns:a16="http://schemas.microsoft.com/office/drawing/2014/main" id="{906BF34F-6945-4E11-BAEC-F66F7254C4C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95523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ft Pattern Content Blue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2"/>
                </a:solidFill>
              </a:defRPr>
            </a:lvl1pPr>
          </a:lstStyle>
          <a:p>
            <a:r>
              <a:rPr lang="en-US"/>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a:t>Insert subtitle here</a:t>
            </a:r>
          </a:p>
          <a:p>
            <a:pPr lvl="1"/>
            <a:r>
              <a:rPr lang="en-US"/>
              <a:t>Insert content here</a:t>
            </a:r>
          </a:p>
        </p:txBody>
      </p:sp>
      <p:pic>
        <p:nvPicPr>
          <p:cNvPr id="5" name="Picture Placeholder 6" descr="Red, blue grey white pattern background">
            <a:extLst>
              <a:ext uri="{FF2B5EF4-FFF2-40B4-BE49-F238E27FC236}">
                <a16:creationId xmlns:a16="http://schemas.microsoft.com/office/drawing/2014/main" id="{BC85C715-EF0D-4E33-AC89-C35DD2596E5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84037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2"/>
                </a:solidFill>
              </a:defRPr>
            </a:lvl1pPr>
          </a:lstStyle>
          <a:p>
            <a:r>
              <a:rPr lang="en-US"/>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340929"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a:t>Insert subtitle here</a:t>
            </a:r>
          </a:p>
          <a:p>
            <a:pPr lvl="1"/>
            <a:r>
              <a:rPr lang="en-US"/>
              <a:t>Insert content here</a:t>
            </a:r>
          </a:p>
        </p:txBody>
      </p:sp>
      <p:pic>
        <p:nvPicPr>
          <p:cNvPr id="6" name="Picture Placeholder 5" descr="Red, blue grey white pattern background">
            <a:extLst>
              <a:ext uri="{FF2B5EF4-FFF2-40B4-BE49-F238E27FC236}">
                <a16:creationId xmlns:a16="http://schemas.microsoft.com/office/drawing/2014/main" id="{8FD53BA4-73D2-4CCA-8580-11F4221524F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2"/>
        </a:solidFill>
        <a:effectLst/>
      </p:bgPr>
    </p:bg>
    <p:spTree>
      <p:nvGrpSpPr>
        <p:cNvPr id="1" name=""/>
        <p:cNvGrpSpPr/>
        <p:nvPr/>
      </p:nvGrpSpPr>
      <p:grpSpPr>
        <a:xfrm>
          <a:off x="0" y="0"/>
          <a:ext cx="0" cy="0"/>
          <a:chOff x="0" y="0"/>
          <a:chExt cx="0" cy="0"/>
        </a:xfrm>
      </p:grpSpPr>
      <p:pic>
        <p:nvPicPr>
          <p:cNvPr id="8" name="Picture Placeholder 6" descr="White Striped background">
            <a:extLst>
              <a:ext uri="{FF2B5EF4-FFF2-40B4-BE49-F238E27FC236}">
                <a16:creationId xmlns:a16="http://schemas.microsoft.com/office/drawing/2014/main" id="{3917D528-010E-4303-97BF-F7F67BC661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2"/>
                </a:solidFill>
              </a:defRPr>
            </a:lvl1pPr>
          </a:lstStyle>
          <a:p>
            <a:r>
              <a:rPr lang="en-US"/>
              <a:t>Insert title here</a:t>
            </a:r>
          </a:p>
        </p:txBody>
      </p:sp>
      <p:sp>
        <p:nvSpPr>
          <p:cNvPr id="10" name="Text Placeholder 15">
            <a:extLst>
              <a:ext uri="{FF2B5EF4-FFF2-40B4-BE49-F238E27FC236}">
                <a16:creationId xmlns:a16="http://schemas.microsoft.com/office/drawing/2014/main" id="{780F473D-F2DF-4163-AB6E-F7327F60EC4A}"/>
              </a:ext>
            </a:extLst>
          </p:cNvPr>
          <p:cNvSpPr>
            <a:spLocks noGrp="1"/>
          </p:cNvSpPr>
          <p:nvPr>
            <p:ph type="body" sz="quarter" idx="11" hasCustomPrompt="1"/>
          </p:nvPr>
        </p:nvSpPr>
        <p:spPr>
          <a:xfrm>
            <a:off x="762000" y="1432562"/>
            <a:ext cx="10667999" cy="1158237"/>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a:t>Insert subtitle here</a:t>
            </a:r>
          </a:p>
          <a:p>
            <a:pPr lvl="1"/>
            <a:r>
              <a:rPr lang="en-US"/>
              <a:t>Insert content here</a:t>
            </a:r>
          </a:p>
        </p:txBody>
      </p:sp>
      <p:sp>
        <p:nvSpPr>
          <p:cNvPr id="11" name="Table Placeholder 10">
            <a:extLst>
              <a:ext uri="{FF2B5EF4-FFF2-40B4-BE49-F238E27FC236}">
                <a16:creationId xmlns:a16="http://schemas.microsoft.com/office/drawing/2014/main" id="{7DC18506-6205-438F-AA5C-D337F9975FC3}"/>
              </a:ext>
            </a:extLst>
          </p:cNvPr>
          <p:cNvSpPr>
            <a:spLocks noGrp="1"/>
          </p:cNvSpPr>
          <p:nvPr>
            <p:ph type="tbl" sz="quarter" idx="12" hasCustomPrompt="1"/>
          </p:nvPr>
        </p:nvSpPr>
        <p:spPr>
          <a:xfrm>
            <a:off x="757381" y="2591662"/>
            <a:ext cx="10667999" cy="2833776"/>
          </a:xfrm>
          <a:prstGeom prst="rect">
            <a:avLst/>
          </a:prstGeom>
        </p:spPr>
        <p:txBody>
          <a:bodyPr/>
          <a:lstStyle>
            <a:lvl1pPr marL="0" indent="0">
              <a:buNone/>
              <a:defRPr sz="1800" b="0"/>
            </a:lvl1pPr>
          </a:lstStyle>
          <a:p>
            <a:r>
              <a:rPr lang="en-US"/>
              <a:t>Insert content here</a:t>
            </a:r>
          </a:p>
        </p:txBody>
      </p:sp>
      <p:pic>
        <p:nvPicPr>
          <p:cNvPr id="7" name="Picture Placeholder 5" descr="Red, blue grey white pattern background">
            <a:extLst>
              <a:ext uri="{FF2B5EF4-FFF2-40B4-BE49-F238E27FC236}">
                <a16:creationId xmlns:a16="http://schemas.microsoft.com/office/drawing/2014/main" id="{CD2D4C14-919B-45F8-8FB9-55AAC8A8FCF8}"/>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0252"/>
            <a:ext cx="12192000" cy="867748"/>
          </a:xfrm>
          <a:prstGeom prst="rect">
            <a:avLst/>
          </a:prstGeom>
        </p:spPr>
      </p:pic>
    </p:spTree>
    <p:extLst>
      <p:ext uri="{BB962C8B-B14F-4D97-AF65-F5344CB8AC3E}">
        <p14:creationId xmlns:p14="http://schemas.microsoft.com/office/powerpoint/2010/main" val="1422917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1"/>
                </a:solidFill>
              </a:defRPr>
            </a:lvl1pPr>
          </a:lstStyle>
          <a:p>
            <a:r>
              <a:rPr lang="en-US"/>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a:t>Insert subtitle here</a:t>
            </a:r>
          </a:p>
          <a:p>
            <a:pPr lvl="1"/>
            <a:r>
              <a:rPr lang="en-US"/>
              <a:t>Insert content here</a:t>
            </a:r>
          </a:p>
        </p:txBody>
      </p:sp>
      <p:pic>
        <p:nvPicPr>
          <p:cNvPr id="6" name="Picture Placeholder 6" descr="Red, blue grey white pattern background">
            <a:extLst>
              <a:ext uri="{FF2B5EF4-FFF2-40B4-BE49-F238E27FC236}">
                <a16:creationId xmlns:a16="http://schemas.microsoft.com/office/drawing/2014/main" id="{3A82D859-AED3-485F-A04E-40320B1043A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3">
                    <a:lumMod val="75000"/>
                  </a:schemeClr>
                </a:solidFill>
              </a:defRPr>
            </a:lvl1pPr>
          </a:lstStyle>
          <a:p>
            <a:r>
              <a:rPr lang="en-US"/>
              <a:t>Insert title here</a:t>
            </a:r>
          </a:p>
        </p:txBody>
      </p:sp>
      <p:sp>
        <p:nvSpPr>
          <p:cNvPr id="7" name="Text Placeholder 15">
            <a:extLst>
              <a:ext uri="{FF2B5EF4-FFF2-40B4-BE49-F238E27FC236}">
                <a16:creationId xmlns:a16="http://schemas.microsoft.com/office/drawing/2014/main" id="{DF03C311-DDF4-44A3-9D51-D5FDC4A8E7B5}"/>
              </a:ext>
            </a:extLst>
          </p:cNvPr>
          <p:cNvSpPr>
            <a:spLocks noGrp="1"/>
          </p:cNvSpPr>
          <p:nvPr>
            <p:ph type="body" sz="quarter" idx="11" hasCustomPrompt="1"/>
          </p:nvPr>
        </p:nvSpPr>
        <p:spPr>
          <a:xfrm>
            <a:off x="762000" y="1432562"/>
            <a:ext cx="10667999" cy="927425"/>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a:t>Insert subtitle here</a:t>
            </a:r>
          </a:p>
          <a:p>
            <a:pPr lvl="1"/>
            <a:r>
              <a:rPr lang="en-US"/>
              <a:t>Insert content here</a:t>
            </a:r>
          </a:p>
        </p:txBody>
      </p:sp>
      <p:sp>
        <p:nvSpPr>
          <p:cNvPr id="8" name="SmartArt Placeholder 7">
            <a:extLst>
              <a:ext uri="{FF2B5EF4-FFF2-40B4-BE49-F238E27FC236}">
                <a16:creationId xmlns:a16="http://schemas.microsoft.com/office/drawing/2014/main" id="{9FD563C5-3DFB-47DD-8A9E-30D8084590F6}"/>
              </a:ext>
            </a:extLst>
          </p:cNvPr>
          <p:cNvSpPr>
            <a:spLocks noGrp="1"/>
          </p:cNvSpPr>
          <p:nvPr>
            <p:ph type="dgm" sz="quarter" idx="14" hasCustomPrompt="1"/>
          </p:nvPr>
        </p:nvSpPr>
        <p:spPr>
          <a:xfrm>
            <a:off x="762001" y="2369129"/>
            <a:ext cx="10667998" cy="3343657"/>
          </a:xfrm>
          <a:prstGeom prst="rect">
            <a:avLst/>
          </a:prstGeom>
        </p:spPr>
        <p:txBody>
          <a:bodyPr/>
          <a:lstStyle>
            <a:lvl1pPr marL="0" indent="0">
              <a:buNone/>
              <a:defRPr sz="1800" b="0"/>
            </a:lvl1pPr>
          </a:lstStyle>
          <a:p>
            <a:r>
              <a:rPr lang="en-US"/>
              <a:t>Insert Content here</a:t>
            </a:r>
          </a:p>
        </p:txBody>
      </p:sp>
      <p:pic>
        <p:nvPicPr>
          <p:cNvPr id="9" name="Picture Placeholder 8" descr="Red, blue grey white pattern background">
            <a:extLst>
              <a:ext uri="{FF2B5EF4-FFF2-40B4-BE49-F238E27FC236}">
                <a16:creationId xmlns:a16="http://schemas.microsoft.com/office/drawing/2014/main" id="{EFDBB6A3-9760-4B41-9E31-6D5DD396E16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294626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F45076F-4240-4B40-8CE4-637DD751A68B}"/>
              </a:ext>
            </a:extLst>
          </p:cNvPr>
          <p:cNvSpPr>
            <a:spLocks noGrp="1"/>
          </p:cNvSpPr>
          <p:nvPr>
            <p:ph type="title" hasCustomPrompt="1"/>
          </p:nvPr>
        </p:nvSpPr>
        <p:spPr>
          <a:xfrm>
            <a:off x="762000" y="715963"/>
            <a:ext cx="5334000" cy="1189038"/>
          </a:xfrm>
          <a:prstGeom prst="rect">
            <a:avLst/>
          </a:prstGeom>
        </p:spPr>
        <p:txBody>
          <a:bodyPr anchor="t">
            <a:normAutofit/>
          </a:bodyPr>
          <a:lstStyle>
            <a:lvl1pPr>
              <a:spcBef>
                <a:spcPts val="1000"/>
              </a:spcBef>
              <a:defRPr sz="4000" b="1">
                <a:solidFill>
                  <a:schemeClr val="accent2"/>
                </a:solidFill>
              </a:defRPr>
            </a:lvl1pPr>
          </a:lstStyle>
          <a:p>
            <a:r>
              <a:rPr lang="en-US"/>
              <a:t>Insert title here</a:t>
            </a:r>
          </a:p>
        </p:txBody>
      </p:sp>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hasCustomPrompt="1"/>
          </p:nvPr>
        </p:nvSpPr>
        <p:spPr>
          <a:xfrm>
            <a:off x="762000" y="1905000"/>
            <a:ext cx="5334000" cy="3276600"/>
          </a:xfrm>
          <a:prstGeom prst="rect">
            <a:avLst/>
          </a:prstGeom>
        </p:spPr>
        <p:txBody>
          <a:bodyPr/>
          <a:lstStyle>
            <a:lvl1pPr marL="0" indent="0">
              <a:lnSpc>
                <a:spcPct val="100000"/>
              </a:lnSpc>
              <a:buNone/>
              <a:defRPr sz="1800" b="1"/>
            </a:lvl1pPr>
            <a:lvl2pPr marL="228600">
              <a:lnSpc>
                <a:spcPct val="100000"/>
              </a:lnSpc>
              <a:spcBef>
                <a:spcPts val="1000"/>
              </a:spcBef>
              <a:defRPr sz="1800"/>
            </a:lvl2pPr>
          </a:lstStyle>
          <a:p>
            <a:pPr lvl="0"/>
            <a:r>
              <a:rPr lang="en-US"/>
              <a:t>Insert subtitle here</a:t>
            </a:r>
          </a:p>
          <a:p>
            <a:pPr lvl="1"/>
            <a:r>
              <a:rPr lang="en-US"/>
              <a:t>Insert content here</a:t>
            </a:r>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prstGeom prst="rect">
            <a:avLst/>
          </a:prstGeom>
          <a:solidFill>
            <a:schemeClr val="tx2"/>
          </a:solidFill>
        </p:spPr>
        <p:txBody>
          <a:bodyPr>
            <a:normAutofit/>
          </a:bodyPr>
          <a:lstStyle>
            <a:lvl1pPr algn="ctr">
              <a:buNone/>
              <a:defRPr sz="1600"/>
            </a:lvl1pPr>
          </a:lstStyle>
          <a:p>
            <a:r>
              <a:rPr lang="en-US"/>
              <a:t>Click icon to add picture</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305541"/>
            <a:ext cx="4572000" cy="2362200"/>
          </a:xfrm>
          <a:prstGeom prst="rect">
            <a:avLst/>
          </a:prstGeom>
          <a:solidFill>
            <a:schemeClr val="tx2"/>
          </a:solidFill>
        </p:spPr>
        <p:txBody>
          <a:bodyPr>
            <a:normAutofit/>
          </a:bodyPr>
          <a:lstStyle>
            <a:lvl1pPr algn="ctr">
              <a:buNone/>
              <a:defRPr sz="1600"/>
            </a:lvl1pPr>
          </a:lstStyle>
          <a:p>
            <a:r>
              <a:rPr lang="en-US"/>
              <a:t>Click icon to add picture</a:t>
            </a:r>
          </a:p>
        </p:txBody>
      </p:sp>
      <p:pic>
        <p:nvPicPr>
          <p:cNvPr id="11" name="Picture Placeholder 5" descr="Red, blue grey white pattern background">
            <a:extLst>
              <a:ext uri="{FF2B5EF4-FFF2-40B4-BE49-F238E27FC236}">
                <a16:creationId xmlns:a16="http://schemas.microsoft.com/office/drawing/2014/main" id="{1014381E-E235-4624-9267-69EEEE9826F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80922"/>
            <a:ext cx="12192000" cy="877078"/>
          </a:xfrm>
          <a:prstGeom prst="rect">
            <a:avLst/>
          </a:prstGeom>
        </p:spPr>
      </p:pic>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Pattern Content Gra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3">
                    <a:lumMod val="75000"/>
                  </a:schemeClr>
                </a:solidFill>
              </a:defRPr>
            </a:lvl1pPr>
          </a:lstStyle>
          <a:p>
            <a:r>
              <a:rPr lang="en-US"/>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477000"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a:t>Insert subtitle here</a:t>
            </a:r>
          </a:p>
          <a:p>
            <a:pPr lvl="1"/>
            <a:r>
              <a:rPr lang="en-US"/>
              <a:t>Insert content here</a:t>
            </a:r>
          </a:p>
        </p:txBody>
      </p:sp>
      <p:pic>
        <p:nvPicPr>
          <p:cNvPr id="5" name="Picture Placeholder 6" descr="Red, blue grey white pattern background">
            <a:extLst>
              <a:ext uri="{FF2B5EF4-FFF2-40B4-BE49-F238E27FC236}">
                <a16:creationId xmlns:a16="http://schemas.microsoft.com/office/drawing/2014/main" id="{6696C96D-182E-490E-A117-B60FF1853675}"/>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395142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chemeClr val="accent1"/>
        </a:solidFill>
        <a:effectLst/>
      </p:bgPr>
    </p:bg>
    <p:spTree>
      <p:nvGrpSpPr>
        <p:cNvPr id="1" name=""/>
        <p:cNvGrpSpPr/>
        <p:nvPr/>
      </p:nvGrpSpPr>
      <p:grpSpPr>
        <a:xfrm>
          <a:off x="0" y="0"/>
          <a:ext cx="0" cy="0"/>
          <a:chOff x="0" y="0"/>
          <a:chExt cx="0" cy="0"/>
        </a:xfrm>
      </p:grpSpPr>
      <p:pic>
        <p:nvPicPr>
          <p:cNvPr id="8" name="Picture Placeholder 6" descr="Picture placeholder ">
            <a:extLst>
              <a:ext uri="{FF2B5EF4-FFF2-40B4-BE49-F238E27FC236}">
                <a16:creationId xmlns:a16="http://schemas.microsoft.com/office/drawing/2014/main" id="{21F9B252-B7D4-4DA8-92E8-8A98BFEF41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99" r:id="rId2"/>
    <p:sldLayoutId id="2147483700" r:id="rId3"/>
    <p:sldLayoutId id="2147483691" r:id="rId4"/>
    <p:sldLayoutId id="2147483701" r:id="rId5"/>
    <p:sldLayoutId id="2147483706" r:id="rId6"/>
    <p:sldLayoutId id="2147483702" r:id="rId7"/>
    <p:sldLayoutId id="2147483704" r:id="rId8"/>
    <p:sldLayoutId id="2147483703" r:id="rId9"/>
    <p:sldLayoutId id="2147483690" r:id="rId10"/>
    <p:sldLayoutId id="2147483708" r:id="rId11"/>
  </p:sldLayoutIdLst>
  <p:hf sldNum="0"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hyperlink" Target="https://arxiv.org/abs/1810.04805" TargetMode="External"/><Relationship Id="rId3" Type="http://schemas.openxmlformats.org/officeDocument/2006/relationships/slideLayout" Target="../slideLayouts/slideLayout4.xml"/><Relationship Id="rId7" Type="http://schemas.openxmlformats.org/officeDocument/2006/relationships/hyperlink" Target="https://paperswithcode.com/dataset/squad" TargetMode="External"/><Relationship Id="rId12" Type="http://schemas.openxmlformats.org/officeDocument/2006/relationships/image" Target="../media/image1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hyperlink" Target="https://medium.com/analytics-vidhya/encoder-decoder-seq2seq-models-clearly-explained-c34186fbf49b" TargetMode="External"/><Relationship Id="rId11" Type="http://schemas.openxmlformats.org/officeDocument/2006/relationships/hyperlink" Target="https://web.stanford.edu/class/archive/cs/cs224n/cs224n.1194/reports/default/15839661.pdf" TargetMode="External"/><Relationship Id="rId5" Type="http://schemas.openxmlformats.org/officeDocument/2006/relationships/hyperlink" Target="https://rajpurkar.github.io/SQuAD-explorer/" TargetMode="External"/><Relationship Id="rId10" Type="http://schemas.openxmlformats.org/officeDocument/2006/relationships/hyperlink" Target="https://arxiv.org/pdf/1611.01603.pdf" TargetMode="External"/><Relationship Id="rId4" Type="http://schemas.openxmlformats.org/officeDocument/2006/relationships/notesSlide" Target="../notesSlides/notesSlide12.xml"/><Relationship Id="rId9" Type="http://schemas.openxmlformats.org/officeDocument/2006/relationships/hyperlink" Target="https://link.springer.com/chapter/10.1007/978-1-4842-6664-9_5#DOI" TargetMode="Externa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0.png"/><Relationship Id="rId5" Type="http://schemas.openxmlformats.org/officeDocument/2006/relationships/hyperlink" Target="https://rajpurkar.github.io/SQuAD-explorer/" TargetMode="External"/><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link.springer.com/chapter/10.1007/978-1-4842-6664-9_5#DOI" TargetMode="External"/><Relationship Id="rId5" Type="http://schemas.openxmlformats.org/officeDocument/2006/relationships/hyperlink" Target="https://arxiv.org/pdf/1810.04805.pdf" TargetMode="External"/><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web.stanford.edu/class/archive/cs/cs224n/cs224n.1194/reports/default/15839661.pdf" TargetMode="External"/><Relationship Id="rId5" Type="http://schemas.openxmlformats.org/officeDocument/2006/relationships/hyperlink" Target="https://arxiv.org/pdf/1611.01603.pdf" TargetMode="External"/><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hyperlink" Target="https://arxiv.org/abs/1906.08237" TargetMode="External"/><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title"/>
          </p:nvPr>
        </p:nvSpPr>
        <p:spPr>
          <a:xfrm>
            <a:off x="5442012" y="1671485"/>
            <a:ext cx="6220101" cy="2355382"/>
          </a:xfrm>
        </p:spPr>
        <p:txBody>
          <a:bodyPr anchor="ctr">
            <a:noAutofit/>
          </a:bodyPr>
          <a:lstStyle/>
          <a:p>
            <a:r>
              <a:rPr lang="en-US" altLang="en-US">
                <a:solidFill>
                  <a:schemeClr val="accent2"/>
                </a:solidFill>
              </a:rPr>
              <a:t>Experiments on Question Answering task with </a:t>
            </a:r>
            <a:r>
              <a:rPr lang="en-US" altLang="en-US">
                <a:solidFill>
                  <a:schemeClr val="accent1"/>
                </a:solidFill>
              </a:rPr>
              <a:t>SQuaD</a:t>
            </a:r>
            <a:r>
              <a:rPr lang="en-US" altLang="en-US"/>
              <a:t/>
            </a:r>
            <a:br>
              <a:rPr lang="en-US" altLang="en-US"/>
            </a:br>
            <a:r>
              <a:rPr lang="en-US" altLang="en-US" sz="3200"/>
              <a:t>CSI5180 Virtual Assistants</a:t>
            </a:r>
          </a:p>
        </p:txBody>
      </p:sp>
      <p:sp>
        <p:nvSpPr>
          <p:cNvPr id="2" name="Text Placeholder 5">
            <a:extLst>
              <a:ext uri="{FF2B5EF4-FFF2-40B4-BE49-F238E27FC236}">
                <a16:creationId xmlns:a16="http://schemas.microsoft.com/office/drawing/2014/main" id="{93679CDF-E1BC-2A1B-DD1A-74753D210475}"/>
              </a:ext>
            </a:extLst>
          </p:cNvPr>
          <p:cNvSpPr txBox="1">
            <a:spLocks/>
          </p:cNvSpPr>
          <p:nvPr/>
        </p:nvSpPr>
        <p:spPr>
          <a:xfrm>
            <a:off x="5442012" y="4778954"/>
            <a:ext cx="4556003" cy="9827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50000"/>
              </a:lnSpc>
              <a:spcAft>
                <a:spcPts val="0"/>
              </a:spcAft>
              <a:buNone/>
            </a:pPr>
            <a:r>
              <a:rPr lang="en-US" sz="1600" b="1"/>
              <a:t>Group 16</a:t>
            </a:r>
          </a:p>
          <a:p>
            <a:pPr marL="0" indent="0" fontAlgn="auto">
              <a:lnSpc>
                <a:spcPct val="100000"/>
              </a:lnSpc>
              <a:spcBef>
                <a:spcPts val="0"/>
              </a:spcBef>
              <a:spcAft>
                <a:spcPts val="0"/>
              </a:spcAft>
              <a:buNone/>
            </a:pPr>
            <a:r>
              <a:rPr lang="en-US" sz="1600"/>
              <a:t>Rakshil Kevadiya (300282913)</a:t>
            </a:r>
          </a:p>
          <a:p>
            <a:pPr marL="0" indent="0" fontAlgn="auto">
              <a:lnSpc>
                <a:spcPct val="100000"/>
              </a:lnSpc>
              <a:spcBef>
                <a:spcPts val="0"/>
              </a:spcBef>
              <a:spcAft>
                <a:spcPts val="0"/>
              </a:spcAft>
              <a:buNone/>
            </a:pPr>
            <a:r>
              <a:rPr lang="en-US" sz="1600"/>
              <a:t>Neel Patel (300211968)</a:t>
            </a:r>
          </a:p>
        </p:txBody>
      </p:sp>
      <p:pic>
        <p:nvPicPr>
          <p:cNvPr id="6" name="Audio 5">
            <a:hlinkClick r:id="" action="ppaction://media"/>
            <a:extLst>
              <a:ext uri="{FF2B5EF4-FFF2-40B4-BE49-F238E27FC236}">
                <a16:creationId xmlns:a16="http://schemas.microsoft.com/office/drawing/2014/main" id="{22B9D1A1-AECA-61A5-1C79-3D3057875C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advTm="7938">
        <p:fade/>
      </p:transition>
    </mc:Choice>
    <mc:Fallback xmlns="">
      <p:transition spd="med" advTm="79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762000" y="715963"/>
            <a:ext cx="5334000" cy="1189038"/>
          </a:xfrm>
        </p:spPr>
        <p:txBody>
          <a:bodyPr/>
          <a:lstStyle/>
          <a:p>
            <a:r>
              <a:rPr lang="en-US"/>
              <a:t>Results</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762000" y="1476735"/>
            <a:ext cx="5334000" cy="465138"/>
          </a:xfrm>
        </p:spPr>
        <p:txBody>
          <a:bodyPr vert="horz" lIns="91440" tIns="45720" rIns="91440" bIns="45720" rtlCol="0" anchor="t">
            <a:normAutofit/>
          </a:bodyPr>
          <a:lstStyle/>
          <a:p>
            <a:r>
              <a:rPr lang="en-US" altLang="en-US" sz="2000">
                <a:solidFill>
                  <a:schemeClr val="accent1"/>
                </a:solidFill>
              </a:rPr>
              <a:t>Qualitative</a:t>
            </a:r>
          </a:p>
          <a:p>
            <a:endParaRPr lang="en-US" altLang="en-US"/>
          </a:p>
        </p:txBody>
      </p:sp>
      <p:sp>
        <p:nvSpPr>
          <p:cNvPr id="18" name="TextBox 17">
            <a:extLst>
              <a:ext uri="{FF2B5EF4-FFF2-40B4-BE49-F238E27FC236}">
                <a16:creationId xmlns:a16="http://schemas.microsoft.com/office/drawing/2014/main" id="{99A4E148-2344-8196-F109-E4807252699A}"/>
              </a:ext>
            </a:extLst>
          </p:cNvPr>
          <p:cNvSpPr txBox="1"/>
          <p:nvPr/>
        </p:nvSpPr>
        <p:spPr>
          <a:xfrm>
            <a:off x="4591665" y="2723535"/>
            <a:ext cx="184731" cy="369332"/>
          </a:xfrm>
          <a:prstGeom prst="rect">
            <a:avLst/>
          </a:prstGeom>
          <a:noFill/>
        </p:spPr>
        <p:txBody>
          <a:bodyPr wrap="none" rtlCol="0">
            <a:spAutoFit/>
          </a:bodyPr>
          <a:lstStyle/>
          <a:p>
            <a:endParaRPr lang="en-US"/>
          </a:p>
        </p:txBody>
      </p:sp>
      <p:sp>
        <p:nvSpPr>
          <p:cNvPr id="19" name="TextBox 18">
            <a:extLst>
              <a:ext uri="{FF2B5EF4-FFF2-40B4-BE49-F238E27FC236}">
                <a16:creationId xmlns:a16="http://schemas.microsoft.com/office/drawing/2014/main" id="{2DFE3D94-0209-0F0A-4670-B29135105B90}"/>
              </a:ext>
            </a:extLst>
          </p:cNvPr>
          <p:cNvSpPr txBox="1"/>
          <p:nvPr/>
        </p:nvSpPr>
        <p:spPr>
          <a:xfrm>
            <a:off x="4975123" y="2261419"/>
            <a:ext cx="184731" cy="369332"/>
          </a:xfrm>
          <a:prstGeom prst="rect">
            <a:avLst/>
          </a:prstGeom>
          <a:noFill/>
        </p:spPr>
        <p:txBody>
          <a:bodyPr wrap="none" rtlCol="0">
            <a:spAutoFit/>
          </a:bodyPr>
          <a:lstStyle/>
          <a:p>
            <a:endParaRPr lang="en-US"/>
          </a:p>
        </p:txBody>
      </p:sp>
      <p:sp>
        <p:nvSpPr>
          <p:cNvPr id="21" name="TextBox 20">
            <a:extLst>
              <a:ext uri="{FF2B5EF4-FFF2-40B4-BE49-F238E27FC236}">
                <a16:creationId xmlns:a16="http://schemas.microsoft.com/office/drawing/2014/main" id="{1DC5AF83-EF74-8166-6872-8C55E2363D3B}"/>
              </a:ext>
            </a:extLst>
          </p:cNvPr>
          <p:cNvSpPr txBox="1"/>
          <p:nvPr/>
        </p:nvSpPr>
        <p:spPr>
          <a:xfrm>
            <a:off x="1386348" y="2438400"/>
            <a:ext cx="184731" cy="369332"/>
          </a:xfrm>
          <a:prstGeom prst="rect">
            <a:avLst/>
          </a:prstGeom>
          <a:noFill/>
        </p:spPr>
        <p:txBody>
          <a:bodyPr wrap="none" rtlCol="0">
            <a:spAutoFit/>
          </a:bodyPr>
          <a:lstStyle/>
          <a:p>
            <a:endParaRPr lang="en-US"/>
          </a:p>
        </p:txBody>
      </p:sp>
      <p:pic>
        <p:nvPicPr>
          <p:cNvPr id="2" name="Picture 3" descr="Text&#10;&#10;Description automatically generated">
            <a:extLst>
              <a:ext uri="{FF2B5EF4-FFF2-40B4-BE49-F238E27FC236}">
                <a16:creationId xmlns:a16="http://schemas.microsoft.com/office/drawing/2014/main" id="{E11B391A-4625-58C3-C5EC-FB78F1697E75}"/>
              </a:ext>
            </a:extLst>
          </p:cNvPr>
          <p:cNvPicPr>
            <a:picLocks noChangeAspect="1"/>
          </p:cNvPicPr>
          <p:nvPr/>
        </p:nvPicPr>
        <p:blipFill>
          <a:blip r:embed="rId5"/>
          <a:stretch>
            <a:fillRect/>
          </a:stretch>
        </p:blipFill>
        <p:spPr>
          <a:xfrm>
            <a:off x="6044485" y="2902342"/>
            <a:ext cx="6020548" cy="1692555"/>
          </a:xfrm>
          <a:prstGeom prst="rect">
            <a:avLst/>
          </a:prstGeom>
        </p:spPr>
      </p:pic>
      <p:pic>
        <p:nvPicPr>
          <p:cNvPr id="4" name="Picture 4" descr="Text&#10;&#10;Description automatically generated">
            <a:extLst>
              <a:ext uri="{FF2B5EF4-FFF2-40B4-BE49-F238E27FC236}">
                <a16:creationId xmlns:a16="http://schemas.microsoft.com/office/drawing/2014/main" id="{442EF53C-A6EF-9CC3-65B5-6D25214D740F}"/>
              </a:ext>
            </a:extLst>
          </p:cNvPr>
          <p:cNvPicPr>
            <a:picLocks noChangeAspect="1"/>
          </p:cNvPicPr>
          <p:nvPr/>
        </p:nvPicPr>
        <p:blipFill>
          <a:blip r:embed="rId6"/>
          <a:stretch>
            <a:fillRect/>
          </a:stretch>
        </p:blipFill>
        <p:spPr>
          <a:xfrm>
            <a:off x="758265" y="2906426"/>
            <a:ext cx="5254140" cy="1683654"/>
          </a:xfrm>
          <a:prstGeom prst="rect">
            <a:avLst/>
          </a:prstGeom>
        </p:spPr>
      </p:pic>
      <p:sp>
        <p:nvSpPr>
          <p:cNvPr id="6" name="TextBox 5">
            <a:extLst>
              <a:ext uri="{FF2B5EF4-FFF2-40B4-BE49-F238E27FC236}">
                <a16:creationId xmlns:a16="http://schemas.microsoft.com/office/drawing/2014/main" id="{5856C431-BA69-0E35-2140-3C70DC6C7502}"/>
              </a:ext>
            </a:extLst>
          </p:cNvPr>
          <p:cNvSpPr txBox="1"/>
          <p:nvPr/>
        </p:nvSpPr>
        <p:spPr>
          <a:xfrm>
            <a:off x="2299047" y="2343411"/>
            <a:ext cx="21586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latin typeface="Segoe UI"/>
                <a:cs typeface="Arial"/>
              </a:rPr>
              <a:t>Incorrect Prediction</a:t>
            </a:r>
          </a:p>
        </p:txBody>
      </p:sp>
      <p:sp>
        <p:nvSpPr>
          <p:cNvPr id="7" name="TextBox 6">
            <a:extLst>
              <a:ext uri="{FF2B5EF4-FFF2-40B4-BE49-F238E27FC236}">
                <a16:creationId xmlns:a16="http://schemas.microsoft.com/office/drawing/2014/main" id="{81CF9280-497F-CC4D-3BC2-7FCBF89E71AC}"/>
              </a:ext>
            </a:extLst>
          </p:cNvPr>
          <p:cNvSpPr txBox="1"/>
          <p:nvPr/>
        </p:nvSpPr>
        <p:spPr>
          <a:xfrm>
            <a:off x="7977513" y="2426916"/>
            <a:ext cx="21586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latin typeface="Segoe UI"/>
                <a:cs typeface="Arial"/>
              </a:rPr>
              <a:t>Correct Prediction</a:t>
            </a:r>
          </a:p>
        </p:txBody>
      </p:sp>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53226135"/>
      </p:ext>
    </p:extLst>
  </p:cSld>
  <p:clrMapOvr>
    <a:masterClrMapping/>
  </p:clrMapOvr>
  <mc:AlternateContent xmlns:mc="http://schemas.openxmlformats.org/markup-compatibility/2006" xmlns:p14="http://schemas.microsoft.com/office/powerpoint/2010/main">
    <mc:Choice Requires="p14">
      <p:transition spd="med" p14:dur="700" advTm="70740">
        <p:fade/>
      </p:transition>
    </mc:Choice>
    <mc:Fallback xmlns="">
      <p:transition spd="med" advTm="707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9742" y="715961"/>
            <a:ext cx="6477000" cy="1189037"/>
          </a:xfrm>
        </p:spPr>
        <p:txBody>
          <a:bodyPr/>
          <a:lstStyle/>
          <a:p>
            <a:r>
              <a:rPr lang="en-US">
                <a:solidFill>
                  <a:schemeClr val="accent6"/>
                </a:solidFill>
              </a:rPr>
              <a:t>Challenges</a:t>
            </a:r>
            <a:r>
              <a:rPr lang="en-US"/>
              <a:t/>
            </a:r>
            <a:br>
              <a:rPr lang="en-US"/>
            </a:br>
            <a:endParaRPr lang="en-US"/>
          </a:p>
        </p:txBody>
      </p:sp>
      <p:sp>
        <p:nvSpPr>
          <p:cNvPr id="2" name="Text Placeholder 1">
            <a:extLst>
              <a:ext uri="{FF2B5EF4-FFF2-40B4-BE49-F238E27FC236}">
                <a16:creationId xmlns:a16="http://schemas.microsoft.com/office/drawing/2014/main" id="{0AFC55AC-C58D-96A9-C57F-2314899B7ADF}"/>
              </a:ext>
            </a:extLst>
          </p:cNvPr>
          <p:cNvSpPr txBox="1">
            <a:spLocks/>
          </p:cNvSpPr>
          <p:nvPr/>
        </p:nvSpPr>
        <p:spPr>
          <a:xfrm>
            <a:off x="5199742" y="1904998"/>
            <a:ext cx="6340929" cy="3207776"/>
          </a:xfrm>
          <a:prstGeom prst="rect">
            <a:avLst/>
          </a:prstGeom>
        </p:spPr>
        <p:txBody>
          <a:bodyPr lIns="91440" tIns="45720" rIns="91440" bIns="45720" anchor="t"/>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fontAlgn="auto">
              <a:spcAft>
                <a:spcPts val="0"/>
              </a:spcAft>
            </a:pPr>
            <a:r>
              <a:rPr lang="en-US" sz="2000"/>
              <a:t>Gaining in-depth knowledge on the Q/A task</a:t>
            </a:r>
          </a:p>
          <a:p>
            <a:pPr lvl="1" fontAlgn="auto">
              <a:spcAft>
                <a:spcPts val="0"/>
              </a:spcAft>
            </a:pPr>
            <a:r>
              <a:rPr lang="en-US" sz="2000"/>
              <a:t>Understanding complex NLP model architectures</a:t>
            </a:r>
            <a:endParaRPr lang="en-US" sz="2000">
              <a:cs typeface="Segoe UI"/>
            </a:endParaRPr>
          </a:p>
          <a:p>
            <a:pPr lvl="1" fontAlgn="auto">
              <a:spcAft>
                <a:spcPts val="0"/>
              </a:spcAft>
            </a:pPr>
            <a:r>
              <a:rPr lang="en-US" sz="2000"/>
              <a:t>Limited computational resources</a:t>
            </a:r>
            <a:endParaRPr lang="en-US" sz="2000">
              <a:cs typeface="Segoe UI"/>
            </a:endParaRPr>
          </a:p>
          <a:p>
            <a:pPr lvl="1" fontAlgn="auto">
              <a:spcAft>
                <a:spcPts val="0"/>
              </a:spcAft>
            </a:pPr>
            <a:r>
              <a:rPr lang="en-US" sz="2000"/>
              <a:t>Optimizing models for comparative results</a:t>
            </a:r>
            <a:endParaRPr lang="en-US" sz="2000">
              <a:cs typeface="Segoe UI"/>
            </a:endParaRPr>
          </a:p>
          <a:p>
            <a:pPr lvl="1" fontAlgn="auto">
              <a:spcAft>
                <a:spcPts val="0"/>
              </a:spcAft>
            </a:pPr>
            <a:r>
              <a:rPr lang="en-US" sz="2000">
                <a:cs typeface="Segoe UI"/>
              </a:rPr>
              <a:t>Availability of Implementation for </a:t>
            </a:r>
            <a:r>
              <a:rPr lang="en-US" sz="2000" err="1">
                <a:cs typeface="Segoe UI"/>
              </a:rPr>
              <a:t>BiDAF</a:t>
            </a:r>
            <a:r>
              <a:rPr lang="en-US" sz="2000">
                <a:cs typeface="Segoe UI"/>
              </a:rPr>
              <a:t> (Bi-Directional Attention Flow)</a:t>
            </a:r>
          </a:p>
          <a:p>
            <a:pPr lvl="1" fontAlgn="auto">
              <a:spcAft>
                <a:spcPts val="0"/>
              </a:spcAft>
            </a:pPr>
            <a:endParaRPr lang="en-US" sz="2000"/>
          </a:p>
          <a:p>
            <a:pPr lvl="1" fontAlgn="auto">
              <a:spcAft>
                <a:spcPts val="0"/>
              </a:spcAft>
            </a:pPr>
            <a:endParaRPr lang="en-US" altLang="en-US" sz="2000" b="1">
              <a:solidFill>
                <a:schemeClr val="accent4"/>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4783395"/>
      </p:ext>
    </p:extLst>
  </p:cSld>
  <p:clrMapOvr>
    <a:masterClrMapping/>
  </p:clrMapOvr>
  <mc:AlternateContent xmlns:mc="http://schemas.openxmlformats.org/markup-compatibility/2006" xmlns:p14="http://schemas.microsoft.com/office/powerpoint/2010/main">
    <mc:Choice Requires="p14">
      <p:transition spd="med" p14:dur="700" advTm="113484">
        <p:fade/>
      </p:transition>
    </mc:Choice>
    <mc:Fallback xmlns="">
      <p:transition spd="med" advTm="1134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97757F82-D390-B0FE-5306-9297ECBE7915}"/>
              </a:ext>
            </a:extLst>
          </p:cNvPr>
          <p:cNvSpPr>
            <a:spLocks noGrp="1"/>
          </p:cNvSpPr>
          <p:nvPr>
            <p:ph type="title"/>
          </p:nvPr>
        </p:nvSpPr>
        <p:spPr>
          <a:xfrm>
            <a:off x="762000" y="637303"/>
            <a:ext cx="6477000" cy="1189037"/>
          </a:xfrm>
        </p:spPr>
        <p:txBody>
          <a:bodyPr/>
          <a:lstStyle/>
          <a:p>
            <a:r>
              <a:rPr lang="en-US">
                <a:solidFill>
                  <a:schemeClr val="accent6"/>
                </a:solidFill>
              </a:rPr>
              <a:t>Lessons Learnt</a:t>
            </a:r>
            <a:r>
              <a:rPr lang="en-US"/>
              <a:t/>
            </a:r>
            <a:br>
              <a:rPr lang="en-US"/>
            </a:br>
            <a:endParaRPr lang="en-US"/>
          </a:p>
        </p:txBody>
      </p:sp>
      <p:sp>
        <p:nvSpPr>
          <p:cNvPr id="10" name="Text Placeholder 1">
            <a:extLst>
              <a:ext uri="{FF2B5EF4-FFF2-40B4-BE49-F238E27FC236}">
                <a16:creationId xmlns:a16="http://schemas.microsoft.com/office/drawing/2014/main" id="{F7019D69-4502-4619-6135-B41BDE9E1262}"/>
              </a:ext>
            </a:extLst>
          </p:cNvPr>
          <p:cNvSpPr txBox="1">
            <a:spLocks/>
          </p:cNvSpPr>
          <p:nvPr/>
        </p:nvSpPr>
        <p:spPr>
          <a:xfrm>
            <a:off x="762000" y="1826340"/>
            <a:ext cx="6340929" cy="4299157"/>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fontAlgn="auto">
              <a:spcAft>
                <a:spcPts val="0"/>
              </a:spcAft>
            </a:pPr>
            <a:r>
              <a:rPr lang="en-US"/>
              <a:t>Gained valuable </a:t>
            </a:r>
            <a:r>
              <a:rPr lang="en-US" b="1">
                <a:solidFill>
                  <a:schemeClr val="accent4"/>
                </a:solidFill>
              </a:rPr>
              <a:t>knowledge on Q/A systems</a:t>
            </a:r>
            <a:r>
              <a:rPr lang="en-US"/>
              <a:t>.</a:t>
            </a:r>
          </a:p>
          <a:p>
            <a:pPr lvl="1" fontAlgn="auto">
              <a:spcAft>
                <a:spcPts val="0"/>
              </a:spcAft>
            </a:pPr>
            <a:r>
              <a:rPr lang="en-US"/>
              <a:t>Understood the </a:t>
            </a:r>
            <a:r>
              <a:rPr lang="en-US" b="1">
                <a:solidFill>
                  <a:schemeClr val="accent4"/>
                </a:solidFill>
              </a:rPr>
              <a:t>limitations of RNN &amp; LSTM </a:t>
            </a:r>
            <a:r>
              <a:rPr lang="en-US"/>
              <a:t>models for </a:t>
            </a:r>
            <a:r>
              <a:rPr lang="en-US" b="1">
                <a:solidFill>
                  <a:schemeClr val="accent4"/>
                </a:solidFill>
              </a:rPr>
              <a:t>Q/A task</a:t>
            </a:r>
            <a:r>
              <a:rPr lang="en-US"/>
              <a:t>.</a:t>
            </a:r>
          </a:p>
          <a:p>
            <a:pPr lvl="1" fontAlgn="auto">
              <a:spcAft>
                <a:spcPts val="0"/>
              </a:spcAft>
            </a:pPr>
            <a:r>
              <a:rPr lang="en-US"/>
              <a:t>Pre-trained models like </a:t>
            </a:r>
            <a:r>
              <a:rPr lang="en-US" b="1">
                <a:solidFill>
                  <a:schemeClr val="accent4"/>
                </a:solidFill>
              </a:rPr>
              <a:t>BERT, BiDAF, and XLNet </a:t>
            </a:r>
            <a:r>
              <a:rPr lang="en-US"/>
              <a:t>have </a:t>
            </a:r>
            <a:r>
              <a:rPr lang="en-US" b="1">
                <a:solidFill>
                  <a:schemeClr val="accent4"/>
                </a:solidFill>
              </a:rPr>
              <a:t>shown state-of-the-art performance </a:t>
            </a:r>
            <a:r>
              <a:rPr lang="en-US"/>
              <a:t>in various NLP tasks, including </a:t>
            </a:r>
            <a:r>
              <a:rPr lang="en-US" b="1">
                <a:solidFill>
                  <a:schemeClr val="accent4"/>
                </a:solidFill>
              </a:rPr>
              <a:t>Q/A</a:t>
            </a:r>
            <a:r>
              <a:rPr lang="en-US"/>
              <a:t>.</a:t>
            </a:r>
          </a:p>
          <a:p>
            <a:pPr lvl="1" fontAlgn="auto">
              <a:spcAft>
                <a:spcPts val="0"/>
              </a:spcAft>
            </a:pPr>
            <a:r>
              <a:rPr lang="en-US"/>
              <a:t>Gained experience on fine-tuning pre-trained models.</a:t>
            </a:r>
          </a:p>
          <a:p>
            <a:pPr lvl="1" fontAlgn="auto">
              <a:spcAft>
                <a:spcPts val="0"/>
              </a:spcAft>
            </a:pPr>
            <a:r>
              <a:rPr lang="en-US"/>
              <a:t>Appreciate the </a:t>
            </a:r>
            <a:r>
              <a:rPr lang="en-US" b="1">
                <a:solidFill>
                  <a:schemeClr val="accent4"/>
                </a:solidFill>
              </a:rPr>
              <a:t>open-source</a:t>
            </a:r>
            <a:r>
              <a:rPr lang="en-US"/>
              <a:t> adaptability of </a:t>
            </a:r>
            <a:r>
              <a:rPr lang="en-US" b="1">
                <a:solidFill>
                  <a:schemeClr val="accent4"/>
                </a:solidFill>
              </a:rPr>
              <a:t>NLP models </a:t>
            </a:r>
            <a:r>
              <a:rPr lang="en-US"/>
              <a:t>and </a:t>
            </a:r>
            <a:r>
              <a:rPr lang="en-US" b="1">
                <a:solidFill>
                  <a:schemeClr val="accent4"/>
                </a:solidFill>
              </a:rPr>
              <a:t>datasets</a:t>
            </a:r>
            <a:r>
              <a:rPr lang="en-US"/>
              <a:t>.</a:t>
            </a:r>
          </a:p>
          <a:p>
            <a:pPr lvl="1" fontAlgn="auto">
              <a:spcAft>
                <a:spcPts val="0"/>
              </a:spcAft>
            </a:pPr>
            <a:endParaRPr lang="en-US"/>
          </a:p>
          <a:p>
            <a:pPr lvl="1" fontAlgn="auto">
              <a:spcAft>
                <a:spcPts val="0"/>
              </a:spcAft>
            </a:pPr>
            <a:endParaRPr lang="en-US"/>
          </a:p>
          <a:p>
            <a:pPr lvl="1" fontAlgn="auto">
              <a:spcAft>
                <a:spcPts val="0"/>
              </a:spcAft>
            </a:pPr>
            <a:endParaRPr lang="en-US" alt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30663837"/>
      </p:ext>
    </p:extLst>
  </p:cSld>
  <p:clrMapOvr>
    <a:masterClrMapping/>
  </p:clrMapOvr>
  <mc:AlternateContent xmlns:mc="http://schemas.openxmlformats.org/markup-compatibility/2006" xmlns:p14="http://schemas.microsoft.com/office/powerpoint/2010/main">
    <mc:Choice Requires="p14">
      <p:transition spd="med" p14:dur="700" advTm="66771">
        <p:fade/>
      </p:transition>
    </mc:Choice>
    <mc:Fallback xmlns="">
      <p:transition spd="med" advTm="66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A36B3A-558B-413E-877B-7275290AB783}"/>
              </a:ext>
            </a:extLst>
          </p:cNvPr>
          <p:cNvSpPr>
            <a:spLocks noGrp="1"/>
          </p:cNvSpPr>
          <p:nvPr>
            <p:ph type="title"/>
          </p:nvPr>
        </p:nvSpPr>
        <p:spPr>
          <a:xfrm>
            <a:off x="5199742" y="715961"/>
            <a:ext cx="6477000" cy="1189037"/>
          </a:xfrm>
        </p:spPr>
        <p:txBody>
          <a:bodyPr/>
          <a:lstStyle/>
          <a:p>
            <a:r>
              <a:rPr lang="en-US"/>
              <a:t>Conclusions</a:t>
            </a:r>
          </a:p>
        </p:txBody>
      </p:sp>
      <p:sp>
        <p:nvSpPr>
          <p:cNvPr id="3" name="Text Placeholder 2">
            <a:extLst>
              <a:ext uri="{FF2B5EF4-FFF2-40B4-BE49-F238E27FC236}">
                <a16:creationId xmlns:a16="http://schemas.microsoft.com/office/drawing/2014/main" id="{68675CE5-70A2-411D-881E-7B75B82931F4}"/>
              </a:ext>
            </a:extLst>
          </p:cNvPr>
          <p:cNvSpPr>
            <a:spLocks noGrp="1"/>
          </p:cNvSpPr>
          <p:nvPr>
            <p:ph type="body" sz="quarter" idx="11"/>
          </p:nvPr>
        </p:nvSpPr>
        <p:spPr>
          <a:xfrm>
            <a:off x="5199743" y="1905000"/>
            <a:ext cx="6477000" cy="3276600"/>
          </a:xfrm>
        </p:spPr>
        <p:txBody>
          <a:bodyPr lIns="91440" tIns="45720" rIns="91440" bIns="45720" anchor="t"/>
          <a:lstStyle/>
          <a:p>
            <a:pPr lvl="1"/>
            <a:r>
              <a:rPr lang="fr-FR" dirty="0" err="1"/>
              <a:t>Explored</a:t>
            </a:r>
            <a:r>
              <a:rPr lang="fr-FR" dirty="0"/>
              <a:t> </a:t>
            </a:r>
            <a:r>
              <a:rPr lang="fr-FR" dirty="0" err="1"/>
              <a:t>different</a:t>
            </a:r>
            <a:r>
              <a:rPr lang="fr-FR" dirty="0"/>
              <a:t> </a:t>
            </a:r>
            <a:r>
              <a:rPr lang="fr-FR" dirty="0" err="1"/>
              <a:t>models</a:t>
            </a:r>
            <a:r>
              <a:rPr lang="fr-FR" dirty="0"/>
              <a:t> for Q/A </a:t>
            </a:r>
            <a:r>
              <a:rPr lang="fr-FR" dirty="0" err="1"/>
              <a:t>task</a:t>
            </a:r>
            <a:r>
              <a:rPr lang="fr-FR" dirty="0"/>
              <a:t> on the </a:t>
            </a:r>
            <a:r>
              <a:rPr lang="fr-FR" dirty="0" err="1"/>
              <a:t>SQuAD</a:t>
            </a:r>
            <a:r>
              <a:rPr lang="fr-FR" dirty="0"/>
              <a:t> </a:t>
            </a:r>
            <a:r>
              <a:rPr lang="fr-FR" dirty="0" err="1"/>
              <a:t>dataset</a:t>
            </a:r>
            <a:r>
              <a:rPr lang="fr-FR" dirty="0"/>
              <a:t>, </a:t>
            </a:r>
            <a:r>
              <a:rPr lang="fr-FR" dirty="0" err="1"/>
              <a:t>including</a:t>
            </a:r>
            <a:r>
              <a:rPr lang="fr-FR" dirty="0"/>
              <a:t> BERT, </a:t>
            </a:r>
            <a:r>
              <a:rPr lang="fr-FR" dirty="0" err="1"/>
              <a:t>BiDAF</a:t>
            </a:r>
            <a:r>
              <a:rPr lang="fr-FR" dirty="0"/>
              <a:t>, and </a:t>
            </a:r>
            <a:r>
              <a:rPr lang="fr-FR" dirty="0" err="1"/>
              <a:t>XLNet</a:t>
            </a:r>
            <a:r>
              <a:rPr lang="fr-FR" dirty="0"/>
              <a:t>.</a:t>
            </a:r>
          </a:p>
          <a:p>
            <a:pPr lvl="1"/>
            <a:r>
              <a:rPr lang="fr-FR" dirty="0" err="1"/>
              <a:t>Learnt</a:t>
            </a:r>
            <a:r>
              <a:rPr lang="fr-FR" dirty="0"/>
              <a:t> the limitations of </a:t>
            </a:r>
            <a:r>
              <a:rPr lang="fr-FR" dirty="0" err="1"/>
              <a:t>models</a:t>
            </a:r>
            <a:r>
              <a:rPr lang="fr-FR" dirty="0"/>
              <a:t> </a:t>
            </a:r>
            <a:r>
              <a:rPr lang="fr-FR" dirty="0" err="1"/>
              <a:t>with</a:t>
            </a:r>
            <a:r>
              <a:rPr lang="fr-FR" dirty="0"/>
              <a:t> short </a:t>
            </a:r>
            <a:r>
              <a:rPr lang="fr-FR" dirty="0" err="1"/>
              <a:t>term</a:t>
            </a:r>
            <a:r>
              <a:rPr lang="fr-FR" dirty="0"/>
              <a:t> memory on Q/A </a:t>
            </a:r>
            <a:r>
              <a:rPr lang="fr-FR" dirty="0" err="1"/>
              <a:t>tasks</a:t>
            </a:r>
            <a:r>
              <a:rPr lang="fr-FR" dirty="0"/>
              <a:t>.</a:t>
            </a:r>
          </a:p>
          <a:p>
            <a:pPr lvl="1"/>
            <a:r>
              <a:rPr lang="fr-FR" dirty="0"/>
              <a:t>Permutation-</a:t>
            </a:r>
            <a:r>
              <a:rPr lang="fr-FR" dirty="0" err="1"/>
              <a:t>based</a:t>
            </a:r>
            <a:r>
              <a:rPr lang="fr-FR" dirty="0"/>
              <a:t> training </a:t>
            </a:r>
            <a:r>
              <a:rPr lang="fr-FR" dirty="0" err="1"/>
              <a:t>used</a:t>
            </a:r>
            <a:r>
              <a:rPr lang="fr-FR" dirty="0"/>
              <a:t> in </a:t>
            </a:r>
            <a:r>
              <a:rPr lang="fr-FR" dirty="0" err="1"/>
              <a:t>XLNet</a:t>
            </a:r>
            <a:r>
              <a:rPr lang="fr-FR" dirty="0"/>
              <a:t> </a:t>
            </a:r>
            <a:r>
              <a:rPr lang="fr-FR" dirty="0" err="1"/>
              <a:t>improves</a:t>
            </a:r>
            <a:r>
              <a:rPr lang="fr-FR" dirty="0"/>
              <a:t> the </a:t>
            </a:r>
            <a:r>
              <a:rPr lang="fr-FR" dirty="0" err="1"/>
              <a:t>ability</a:t>
            </a:r>
            <a:r>
              <a:rPr lang="fr-FR" dirty="0"/>
              <a:t> of the model to </a:t>
            </a:r>
            <a:r>
              <a:rPr lang="fr-FR" dirty="0" err="1"/>
              <a:t>handle</a:t>
            </a:r>
            <a:r>
              <a:rPr lang="fr-FR" dirty="0"/>
              <a:t> </a:t>
            </a:r>
            <a:r>
              <a:rPr lang="fr-FR" dirty="0" err="1"/>
              <a:t>complex</a:t>
            </a:r>
            <a:r>
              <a:rPr lang="fr-FR" dirty="0"/>
              <a:t> </a:t>
            </a:r>
            <a:r>
              <a:rPr lang="fr-FR" dirty="0" err="1"/>
              <a:t>dependencies</a:t>
            </a:r>
            <a:r>
              <a:rPr lang="fr-FR" dirty="0"/>
              <a:t> </a:t>
            </a:r>
            <a:r>
              <a:rPr lang="fr-FR" dirty="0" err="1"/>
              <a:t>between</a:t>
            </a:r>
            <a:r>
              <a:rPr lang="fr-FR" dirty="0"/>
              <a:t> </a:t>
            </a:r>
            <a:r>
              <a:rPr lang="fr-FR" dirty="0" err="1"/>
              <a:t>words</a:t>
            </a:r>
            <a:r>
              <a:rPr lang="fr-FR" dirty="0"/>
              <a:t> and </a:t>
            </a:r>
            <a:r>
              <a:rPr lang="fr-FR" dirty="0" err="1"/>
              <a:t>results</a:t>
            </a:r>
            <a:r>
              <a:rPr lang="fr-FR" dirty="0"/>
              <a:t> in </a:t>
            </a:r>
            <a:r>
              <a:rPr lang="fr-FR" dirty="0" err="1"/>
              <a:t>better</a:t>
            </a:r>
            <a:r>
              <a:rPr lang="fr-FR" dirty="0"/>
              <a:t> performance </a:t>
            </a:r>
            <a:r>
              <a:rPr lang="fr-FR" dirty="0" err="1"/>
              <a:t>compared</a:t>
            </a:r>
            <a:r>
              <a:rPr lang="fr-FR" dirty="0"/>
              <a:t> to BERT and </a:t>
            </a:r>
            <a:r>
              <a:rPr lang="fr-FR" dirty="0" err="1"/>
              <a:t>BiDAF</a:t>
            </a:r>
            <a:r>
              <a:rPr lang="fr-FR" dirty="0"/>
              <a:t>.</a:t>
            </a:r>
          </a:p>
          <a:p>
            <a:pPr lvl="1"/>
            <a:r>
              <a:rPr lang="fr-FR" dirty="0" err="1"/>
              <a:t>Gained</a:t>
            </a:r>
            <a:r>
              <a:rPr lang="fr-FR" dirty="0"/>
              <a:t> </a:t>
            </a:r>
            <a:r>
              <a:rPr lang="fr-FR" dirty="0" err="1"/>
              <a:t>knowledge</a:t>
            </a:r>
            <a:r>
              <a:rPr lang="fr-FR" dirty="0"/>
              <a:t> on the SOTA </a:t>
            </a:r>
            <a:r>
              <a:rPr lang="fr-FR" dirty="0" err="1"/>
              <a:t>results</a:t>
            </a:r>
            <a:r>
              <a:rPr lang="fr-FR" dirty="0"/>
              <a:t> for the Q/A</a:t>
            </a:r>
          </a:p>
          <a:p>
            <a:pPr lvl="1"/>
            <a:r>
              <a:rPr lang="fr-FR" dirty="0" err="1"/>
              <a:t>Elevated</a:t>
            </a:r>
            <a:r>
              <a:rPr lang="fr-FR" dirty="0"/>
              <a:t> </a:t>
            </a:r>
            <a:r>
              <a:rPr lang="fr-FR" dirty="0" err="1"/>
              <a:t>significane</a:t>
            </a:r>
            <a:r>
              <a:rPr lang="fr-FR" dirty="0"/>
              <a:t> of </a:t>
            </a:r>
            <a:r>
              <a:rPr lang="fr-FR" dirty="0" err="1"/>
              <a:t>availability</a:t>
            </a:r>
            <a:r>
              <a:rPr lang="fr-FR" dirty="0"/>
              <a:t> of high </a:t>
            </a:r>
            <a:r>
              <a:rPr lang="fr-FR" dirty="0" err="1"/>
              <a:t>computing</a:t>
            </a:r>
            <a:r>
              <a:rPr lang="fr-FR" dirty="0"/>
              <a:t> power to carry out </a:t>
            </a:r>
            <a:r>
              <a:rPr lang="fr-FR" dirty="0" err="1"/>
              <a:t>such</a:t>
            </a:r>
            <a:r>
              <a:rPr lang="fr-FR" dirty="0"/>
              <a:t> </a:t>
            </a:r>
            <a:r>
              <a:rPr lang="fr-FR" dirty="0" err="1"/>
              <a:t>tasks</a:t>
            </a:r>
            <a:r>
              <a:rPr lang="fr-FR" dirty="0" smtClean="0"/>
              <a:t>.</a:t>
            </a:r>
            <a:endParaRPr lang="fr-FR" dirty="0"/>
          </a:p>
          <a:p>
            <a:endParaRPr lang="en-US" dirty="0"/>
          </a:p>
          <a:p>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66527757"/>
      </p:ext>
    </p:extLst>
  </p:cSld>
  <p:clrMapOvr>
    <a:masterClrMapping/>
  </p:clrMapOvr>
  <mc:AlternateContent xmlns:mc="http://schemas.openxmlformats.org/markup-compatibility/2006" xmlns:p14="http://schemas.microsoft.com/office/powerpoint/2010/main">
    <mc:Choice Requires="p14">
      <p:transition spd="med" p14:dur="700" advTm="68198">
        <p:fade/>
      </p:transition>
    </mc:Choice>
    <mc:Fallback xmlns="">
      <p:transition spd="med" advTm="681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762000" y="715964"/>
            <a:ext cx="10591800" cy="646332"/>
          </a:xfrm>
        </p:spPr>
        <p:txBody>
          <a:bodyPr/>
          <a:lstStyle/>
          <a:p>
            <a:r>
              <a:rPr lang="en-US"/>
              <a:t>Resources</a:t>
            </a:r>
          </a:p>
        </p:txBody>
      </p:sp>
      <p:sp>
        <p:nvSpPr>
          <p:cNvPr id="7" name="Text Placeholder 1">
            <a:extLst>
              <a:ext uri="{FF2B5EF4-FFF2-40B4-BE49-F238E27FC236}">
                <a16:creationId xmlns:a16="http://schemas.microsoft.com/office/drawing/2014/main" id="{8DAFA9A1-02D4-AC41-EBD8-883411A8817A}"/>
              </a:ext>
            </a:extLst>
          </p:cNvPr>
          <p:cNvSpPr txBox="1">
            <a:spLocks/>
          </p:cNvSpPr>
          <p:nvPr/>
        </p:nvSpPr>
        <p:spPr>
          <a:xfrm>
            <a:off x="762000" y="1511500"/>
            <a:ext cx="10591800" cy="4161713"/>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fontAlgn="auto">
              <a:spcAft>
                <a:spcPts val="0"/>
              </a:spcAft>
            </a:pPr>
            <a:r>
              <a:rPr lang="en-US">
                <a:solidFill>
                  <a:schemeClr val="accent1"/>
                </a:solidFill>
                <a:hlinkClick r:id="rId5">
                  <a:extLst>
                    <a:ext uri="{A12FA001-AC4F-418D-AE19-62706E023703}">
                      <ahyp:hlinkClr xmlns:ahyp="http://schemas.microsoft.com/office/drawing/2018/hyperlinkcolor" xmlns="" val="tx"/>
                    </a:ext>
                  </a:extLst>
                </a:hlinkClick>
              </a:rPr>
              <a:t>https://rajpurkar.github.io/SQuAD-explorer/</a:t>
            </a:r>
            <a:r>
              <a:rPr lang="en-US">
                <a:solidFill>
                  <a:schemeClr val="accent1"/>
                </a:solidFill>
              </a:rPr>
              <a:t> (SQuaD dataset)</a:t>
            </a:r>
          </a:p>
          <a:p>
            <a:pPr lvl="1" fontAlgn="auto">
              <a:spcAft>
                <a:spcPts val="0"/>
              </a:spcAft>
            </a:pPr>
            <a:r>
              <a:rPr lang="en-US">
                <a:solidFill>
                  <a:schemeClr val="accent1"/>
                </a:solidFill>
                <a:hlinkClick r:id="rId6">
                  <a:extLst>
                    <a:ext uri="{A12FA001-AC4F-418D-AE19-62706E023703}">
                      <ahyp:hlinkClr xmlns:ahyp="http://schemas.microsoft.com/office/drawing/2018/hyperlinkcolor" xmlns="" val="tx"/>
                    </a:ext>
                  </a:extLst>
                </a:hlinkClick>
              </a:rPr>
              <a:t>https://medium.com/analytics-vidhya/encoder-decoder-seq2seq-models-clearly-explained-c34186fbf49b</a:t>
            </a:r>
            <a:r>
              <a:rPr lang="en-US">
                <a:solidFill>
                  <a:schemeClr val="accent1"/>
                </a:solidFill>
              </a:rPr>
              <a:t> </a:t>
            </a:r>
          </a:p>
          <a:p>
            <a:pPr lvl="1" fontAlgn="auto">
              <a:spcAft>
                <a:spcPts val="0"/>
              </a:spcAft>
            </a:pPr>
            <a:r>
              <a:rPr lang="en-US">
                <a:solidFill>
                  <a:schemeClr val="accent1"/>
                </a:solidFill>
                <a:hlinkClick r:id="rId7">
                  <a:extLst>
                    <a:ext uri="{A12FA001-AC4F-418D-AE19-62706E023703}">
                      <ahyp:hlinkClr xmlns:ahyp="http://schemas.microsoft.com/office/drawing/2018/hyperlinkcolor" xmlns="" val="tx"/>
                    </a:ext>
                  </a:extLst>
                </a:hlinkClick>
              </a:rPr>
              <a:t>https://paperswithcode.com/dataset/squad</a:t>
            </a:r>
            <a:r>
              <a:rPr lang="en-US">
                <a:solidFill>
                  <a:schemeClr val="accent1"/>
                </a:solidFill>
              </a:rPr>
              <a:t> (Studies on the SQuaD dataset)</a:t>
            </a:r>
          </a:p>
          <a:p>
            <a:pPr lvl="1" fontAlgn="auto">
              <a:spcAft>
                <a:spcPts val="0"/>
              </a:spcAft>
            </a:pPr>
            <a:r>
              <a:rPr lang="en-US">
                <a:solidFill>
                  <a:schemeClr val="accent1"/>
                </a:solidFill>
                <a:hlinkClick r:id="rId8">
                  <a:extLst>
                    <a:ext uri="{A12FA001-AC4F-418D-AE19-62706E023703}">
                      <ahyp:hlinkClr xmlns:ahyp="http://schemas.microsoft.com/office/drawing/2018/hyperlinkcolor" xmlns="" val="tx"/>
                    </a:ext>
                  </a:extLst>
                </a:hlinkClick>
              </a:rPr>
              <a:t>https://arxiv.org/abs/1810.04805</a:t>
            </a:r>
            <a:r>
              <a:rPr lang="en-US">
                <a:solidFill>
                  <a:schemeClr val="accent1"/>
                </a:solidFill>
              </a:rPr>
              <a:t> (BERT)</a:t>
            </a:r>
          </a:p>
          <a:p>
            <a:pPr lvl="1" fontAlgn="auto">
              <a:spcAft>
                <a:spcPts val="0"/>
              </a:spcAft>
            </a:pPr>
            <a:r>
              <a:rPr lang="en-US">
                <a:solidFill>
                  <a:schemeClr val="accent1"/>
                </a:solidFill>
                <a:hlinkClick r:id="rId9">
                  <a:extLst>
                    <a:ext uri="{A12FA001-AC4F-418D-AE19-62706E023703}">
                      <ahyp:hlinkClr xmlns:ahyp="http://schemas.microsoft.com/office/drawing/2018/hyperlinkcolor" xmlns="" val="tx"/>
                    </a:ext>
                  </a:extLst>
                </a:hlinkClick>
              </a:rPr>
              <a:t>https://link.springer.com/chapter/10.1007/978-1-4842-6664-9_5#DOI</a:t>
            </a:r>
            <a:r>
              <a:rPr lang="en-US">
                <a:solidFill>
                  <a:schemeClr val="accent1"/>
                </a:solidFill>
              </a:rPr>
              <a:t> (BERT for Q/A)</a:t>
            </a:r>
          </a:p>
          <a:p>
            <a:pPr lvl="1" fontAlgn="auto">
              <a:spcAft>
                <a:spcPts val="0"/>
              </a:spcAft>
            </a:pPr>
            <a:r>
              <a:rPr lang="en-US">
                <a:solidFill>
                  <a:schemeClr val="accent1"/>
                </a:solidFill>
                <a:hlinkClick r:id="rId10">
                  <a:extLst>
                    <a:ext uri="{A12FA001-AC4F-418D-AE19-62706E023703}">
                      <ahyp:hlinkClr xmlns:ahyp="http://schemas.microsoft.com/office/drawing/2018/hyperlinkcolor" xmlns="" val="tx"/>
                    </a:ext>
                  </a:extLst>
                </a:hlinkClick>
              </a:rPr>
              <a:t>https://arxiv.org/pdf/1611.01603.pdf</a:t>
            </a:r>
            <a:r>
              <a:rPr lang="en-US">
                <a:solidFill>
                  <a:schemeClr val="accent1"/>
                </a:solidFill>
              </a:rPr>
              <a:t> (BiDAF)</a:t>
            </a:r>
          </a:p>
          <a:p>
            <a:pPr lvl="1" fontAlgn="auto">
              <a:spcAft>
                <a:spcPts val="0"/>
              </a:spcAft>
            </a:pPr>
            <a:r>
              <a:rPr lang="en-US" altLang="en-US">
                <a:solidFill>
                  <a:schemeClr val="accent1"/>
                </a:solidFill>
                <a:hlinkClick r:id="rId11">
                  <a:extLst>
                    <a:ext uri="{A12FA001-AC4F-418D-AE19-62706E023703}">
                      <ahyp:hlinkClr xmlns:ahyp="http://schemas.microsoft.com/office/drawing/2018/hyperlinkcolor" xmlns="" val="tx"/>
                    </a:ext>
                  </a:extLst>
                </a:hlinkClick>
              </a:rPr>
              <a:t>https://web.stanford.edu/class/archive/cs/cs224n/cs224n.1194/reports/default/15839661.pdf</a:t>
            </a:r>
            <a:r>
              <a:rPr lang="en-US" altLang="en-US">
                <a:solidFill>
                  <a:schemeClr val="accent1"/>
                </a:solidFill>
              </a:rPr>
              <a:t> (BiDAF for Q/A)</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53946014"/>
      </p:ext>
    </p:extLst>
  </p:cSld>
  <p:clrMapOvr>
    <a:masterClrMapping/>
  </p:clrMapOvr>
  <mc:AlternateContent xmlns:mc="http://schemas.openxmlformats.org/markup-compatibility/2006" xmlns:p14="http://schemas.microsoft.com/office/powerpoint/2010/main">
    <mc:Choice Requires="p14">
      <p:transition spd="med" p14:dur="700" advTm="7138">
        <p:fade/>
      </p:transition>
    </mc:Choice>
    <mc:Fallback xmlns="">
      <p:transition spd="med" advTm="71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7547F2B-E6E5-B699-C991-202913C5E9A3}"/>
              </a:ext>
            </a:extLst>
          </p:cNvPr>
          <p:cNvSpPr>
            <a:spLocks noGrp="1"/>
          </p:cNvSpPr>
          <p:nvPr>
            <p:ph type="title"/>
          </p:nvPr>
        </p:nvSpPr>
        <p:spPr>
          <a:xfrm>
            <a:off x="1525301" y="2813447"/>
            <a:ext cx="9141397" cy="1231106"/>
          </a:xfrm>
        </p:spPr>
        <p:txBody>
          <a:bodyPr/>
          <a:lstStyle/>
          <a:p>
            <a:r>
              <a:rPr lang="en-US" sz="8000"/>
              <a:t>THANK YOU!</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208847725"/>
      </p:ext>
    </p:extLst>
  </p:cSld>
  <p:clrMapOvr>
    <a:masterClrMapping/>
  </p:clrMapOvr>
  <mc:AlternateContent xmlns:mc="http://schemas.openxmlformats.org/markup-compatibility/2006" xmlns:p14="http://schemas.microsoft.com/office/powerpoint/2010/main">
    <mc:Choice Requires="p14">
      <p:transition spd="med" p14:dur="700" advTm="2464">
        <p:fade/>
      </p:transition>
    </mc:Choice>
    <mc:Fallback xmlns="">
      <p:transition spd="med" advTm="24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9742" y="715961"/>
            <a:ext cx="6477000" cy="1189037"/>
          </a:xfrm>
        </p:spPr>
        <p:txBody>
          <a:bodyPr/>
          <a:lstStyle/>
          <a:p>
            <a:r>
              <a:rPr lang="en-US">
                <a:solidFill>
                  <a:schemeClr val="accent6"/>
                </a:solidFill>
              </a:rPr>
              <a:t>Content</a:t>
            </a:r>
            <a:r>
              <a:rPr lang="en-US"/>
              <a:t/>
            </a:r>
            <a:br>
              <a:rPr lang="en-US"/>
            </a:br>
            <a:endParaRPr lang="en-US"/>
          </a:p>
        </p:txBody>
      </p:sp>
      <p:sp>
        <p:nvSpPr>
          <p:cNvPr id="2" name="Text Placeholder 1">
            <a:extLst>
              <a:ext uri="{FF2B5EF4-FFF2-40B4-BE49-F238E27FC236}">
                <a16:creationId xmlns:a16="http://schemas.microsoft.com/office/drawing/2014/main" id="{0AFC55AC-C58D-96A9-C57F-2314899B7ADF}"/>
              </a:ext>
            </a:extLst>
          </p:cNvPr>
          <p:cNvSpPr txBox="1">
            <a:spLocks/>
          </p:cNvSpPr>
          <p:nvPr/>
        </p:nvSpPr>
        <p:spPr>
          <a:xfrm>
            <a:off x="5199742" y="1904998"/>
            <a:ext cx="6340929" cy="3048005"/>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fontAlgn="auto">
              <a:spcAft>
                <a:spcPts val="0"/>
              </a:spcAft>
              <a:buFont typeface="Courier New" panose="02070309020205020404" pitchFamily="49" charset="0"/>
              <a:buChar char="o"/>
            </a:pPr>
            <a:r>
              <a:rPr lang="en-US" altLang="en-US" sz="2000" b="1"/>
              <a:t>Project Summary</a:t>
            </a:r>
          </a:p>
          <a:p>
            <a:pPr lvl="1" fontAlgn="auto">
              <a:spcAft>
                <a:spcPts val="0"/>
              </a:spcAft>
              <a:buFont typeface="Courier New" panose="02070309020205020404" pitchFamily="49" charset="0"/>
              <a:buChar char="o"/>
            </a:pPr>
            <a:r>
              <a:rPr lang="en-US" altLang="en-US" sz="2000" b="1"/>
              <a:t>Methodology</a:t>
            </a:r>
          </a:p>
          <a:p>
            <a:pPr lvl="1" fontAlgn="auto">
              <a:spcAft>
                <a:spcPts val="0"/>
              </a:spcAft>
              <a:buFont typeface="Courier New" panose="02070309020205020404" pitchFamily="49" charset="0"/>
              <a:buChar char="o"/>
            </a:pPr>
            <a:r>
              <a:rPr lang="en-US" altLang="en-US" sz="2000" b="1"/>
              <a:t>Activity Table</a:t>
            </a:r>
          </a:p>
          <a:p>
            <a:pPr lvl="1" fontAlgn="auto">
              <a:spcAft>
                <a:spcPts val="0"/>
              </a:spcAft>
              <a:buFont typeface="Courier New" panose="02070309020205020404" pitchFamily="49" charset="0"/>
              <a:buChar char="o"/>
            </a:pPr>
            <a:r>
              <a:rPr lang="en-US" altLang="en-US" sz="2000" b="1"/>
              <a:t>Results</a:t>
            </a:r>
          </a:p>
          <a:p>
            <a:pPr lvl="1" fontAlgn="auto">
              <a:spcAft>
                <a:spcPts val="0"/>
              </a:spcAft>
              <a:buFont typeface="Courier New" panose="02070309020205020404" pitchFamily="49" charset="0"/>
              <a:buChar char="o"/>
            </a:pPr>
            <a:r>
              <a:rPr lang="en-US" altLang="en-US" sz="2000" b="1"/>
              <a:t>Challenges</a:t>
            </a:r>
          </a:p>
          <a:p>
            <a:pPr lvl="1" fontAlgn="auto">
              <a:spcAft>
                <a:spcPts val="0"/>
              </a:spcAft>
              <a:buFont typeface="Courier New" panose="02070309020205020404" pitchFamily="49" charset="0"/>
              <a:buChar char="o"/>
            </a:pPr>
            <a:r>
              <a:rPr lang="en-US" altLang="en-US" sz="2000" b="1"/>
              <a:t>Lessons Learnt</a:t>
            </a:r>
          </a:p>
          <a:p>
            <a:pPr lvl="1" fontAlgn="auto">
              <a:spcAft>
                <a:spcPts val="0"/>
              </a:spcAft>
              <a:buFont typeface="Courier New" panose="02070309020205020404" pitchFamily="49" charset="0"/>
              <a:buChar char="o"/>
            </a:pPr>
            <a:r>
              <a:rPr lang="en-US" altLang="en-US" sz="2000" b="1"/>
              <a:t>Conclusion</a:t>
            </a:r>
          </a:p>
        </p:txBody>
      </p:sp>
      <p:pic>
        <p:nvPicPr>
          <p:cNvPr id="4" name="Audio 3">
            <a:hlinkClick r:id="" action="ppaction://media"/>
            <a:extLst>
              <a:ext uri="{FF2B5EF4-FFF2-40B4-BE49-F238E27FC236}">
                <a16:creationId xmlns:a16="http://schemas.microsoft.com/office/drawing/2014/main" id="{1D3E81B1-BC75-7B2F-C8D1-433A413D914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08969231"/>
      </p:ext>
    </p:extLst>
  </p:cSld>
  <p:clrMapOvr>
    <a:masterClrMapping/>
  </p:clrMapOvr>
  <mc:AlternateContent xmlns:mc="http://schemas.openxmlformats.org/markup-compatibility/2006" xmlns:p14="http://schemas.microsoft.com/office/powerpoint/2010/main">
    <mc:Choice Requires="p14">
      <p:transition spd="med" p14:dur="700" advTm="14134">
        <p:fade/>
      </p:transition>
    </mc:Choice>
    <mc:Fallback xmlns="">
      <p:transition spd="med" advTm="141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762000" y="715961"/>
            <a:ext cx="6477000" cy="1189038"/>
          </a:xfrm>
        </p:spPr>
        <p:txBody>
          <a:bodyPr/>
          <a:lstStyle/>
          <a:p>
            <a:r>
              <a:rPr lang="en-US"/>
              <a:t>Project Summary</a:t>
            </a:r>
          </a:p>
        </p:txBody>
      </p:sp>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761996" y="1514290"/>
            <a:ext cx="6340929" cy="1425555"/>
          </a:xfrm>
        </p:spPr>
        <p:txBody>
          <a:bodyPr/>
          <a:lstStyle/>
          <a:p>
            <a:pPr lvl="1"/>
            <a:r>
              <a:rPr lang="en-US" b="1">
                <a:solidFill>
                  <a:schemeClr val="accent1"/>
                </a:solidFill>
              </a:rPr>
              <a:t>Question Answering </a:t>
            </a:r>
            <a:r>
              <a:rPr lang="en-US"/>
              <a:t>on the </a:t>
            </a:r>
            <a:r>
              <a:rPr lang="en-US" b="1">
                <a:solidFill>
                  <a:schemeClr val="accent1"/>
                </a:solidFill>
              </a:rPr>
              <a:t>SQuaD</a:t>
            </a:r>
            <a:r>
              <a:rPr lang="en-US"/>
              <a:t> dataset</a:t>
            </a:r>
          </a:p>
          <a:p>
            <a:pPr lvl="1"/>
            <a:r>
              <a:rPr lang="en-US" altLang="en-US" b="1">
                <a:solidFill>
                  <a:schemeClr val="accent1"/>
                </a:solidFill>
              </a:rPr>
              <a:t>Compare various methods </a:t>
            </a:r>
            <a:r>
              <a:rPr lang="en-US" altLang="en-US"/>
              <a:t>on Seq2Seq data</a:t>
            </a:r>
          </a:p>
          <a:p>
            <a:pPr lvl="1"/>
            <a:r>
              <a:rPr lang="en-US" altLang="en-US" b="1">
                <a:solidFill>
                  <a:schemeClr val="accent1"/>
                </a:solidFill>
              </a:rPr>
              <a:t>Gain insights </a:t>
            </a:r>
            <a:r>
              <a:rPr lang="en-US" altLang="en-US"/>
              <a:t>on the task &amp; </a:t>
            </a:r>
            <a:r>
              <a:rPr lang="en-US" altLang="en-US" b="1">
                <a:solidFill>
                  <a:schemeClr val="accent1"/>
                </a:solidFill>
              </a:rPr>
              <a:t>understand its complexity</a:t>
            </a:r>
          </a:p>
        </p:txBody>
      </p:sp>
      <p:sp>
        <p:nvSpPr>
          <p:cNvPr id="3" name="Text Placeholder 5">
            <a:extLst>
              <a:ext uri="{FF2B5EF4-FFF2-40B4-BE49-F238E27FC236}">
                <a16:creationId xmlns:a16="http://schemas.microsoft.com/office/drawing/2014/main" id="{2A5344E8-A0E5-2BAA-A531-478BF706D278}"/>
              </a:ext>
            </a:extLst>
          </p:cNvPr>
          <p:cNvSpPr txBox="1">
            <a:spLocks/>
          </p:cNvSpPr>
          <p:nvPr/>
        </p:nvSpPr>
        <p:spPr>
          <a:xfrm>
            <a:off x="762000" y="6498913"/>
            <a:ext cx="3544186" cy="3756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US" sz="1200" b="1"/>
              <a:t>** We do not intent to produce SOTA results</a:t>
            </a:r>
          </a:p>
        </p:txBody>
      </p:sp>
      <p:sp>
        <p:nvSpPr>
          <p:cNvPr id="4" name="Title 6">
            <a:extLst>
              <a:ext uri="{FF2B5EF4-FFF2-40B4-BE49-F238E27FC236}">
                <a16:creationId xmlns:a16="http://schemas.microsoft.com/office/drawing/2014/main" id="{EEED7C99-5D1B-643A-1097-8C266711C6CC}"/>
              </a:ext>
            </a:extLst>
          </p:cNvPr>
          <p:cNvSpPr txBox="1">
            <a:spLocks/>
          </p:cNvSpPr>
          <p:nvPr/>
        </p:nvSpPr>
        <p:spPr>
          <a:xfrm>
            <a:off x="762000" y="3605980"/>
            <a:ext cx="6477000" cy="1189038"/>
          </a:xfrm>
          <a:prstGeom prst="rect">
            <a:avLst/>
          </a:prstGeom>
        </p:spPr>
        <p:txBody>
          <a:bodyPr anchor="t">
            <a:noAutofit/>
          </a:bodyPr>
          <a:lstStyle>
            <a:lvl1pPr algn="l" defTabSz="914400" rtl="0" eaLnBrk="1" latinLnBrk="0" hangingPunct="1">
              <a:lnSpc>
                <a:spcPct val="90000"/>
              </a:lnSpc>
              <a:spcBef>
                <a:spcPts val="1000"/>
              </a:spcBef>
              <a:buNone/>
              <a:defRPr sz="4000" b="1" kern="1200">
                <a:solidFill>
                  <a:schemeClr val="accent2"/>
                </a:solidFill>
                <a:latin typeface="+mj-lt"/>
                <a:ea typeface="+mj-ea"/>
                <a:cs typeface="+mj-cs"/>
              </a:defRPr>
            </a:lvl1pPr>
          </a:lstStyle>
          <a:p>
            <a:pPr fontAlgn="auto">
              <a:spcAft>
                <a:spcPts val="0"/>
              </a:spcAft>
            </a:pPr>
            <a:r>
              <a:rPr lang="en-US"/>
              <a:t>Deliverables</a:t>
            </a:r>
          </a:p>
        </p:txBody>
      </p:sp>
      <p:sp>
        <p:nvSpPr>
          <p:cNvPr id="5" name="Text Placeholder 1">
            <a:extLst>
              <a:ext uri="{FF2B5EF4-FFF2-40B4-BE49-F238E27FC236}">
                <a16:creationId xmlns:a16="http://schemas.microsoft.com/office/drawing/2014/main" id="{28C37B1F-FAF8-222D-B2DF-FC3B81E4F4E8}"/>
              </a:ext>
            </a:extLst>
          </p:cNvPr>
          <p:cNvSpPr txBox="1">
            <a:spLocks/>
          </p:cNvSpPr>
          <p:nvPr/>
        </p:nvSpPr>
        <p:spPr>
          <a:xfrm>
            <a:off x="761995" y="4382519"/>
            <a:ext cx="6340929" cy="1339855"/>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fontAlgn="auto">
              <a:spcAft>
                <a:spcPts val="0"/>
              </a:spcAft>
            </a:pPr>
            <a:r>
              <a:rPr lang="en-US"/>
              <a:t>Knowledge gained and applied from literature review</a:t>
            </a:r>
          </a:p>
          <a:p>
            <a:pPr lvl="1" fontAlgn="auto">
              <a:spcAft>
                <a:spcPts val="0"/>
              </a:spcAft>
            </a:pPr>
            <a:r>
              <a:rPr lang="en-US"/>
              <a:t>Understandings from the SQuaD dataset</a:t>
            </a:r>
          </a:p>
          <a:p>
            <a:pPr lvl="1" fontAlgn="auto">
              <a:spcAft>
                <a:spcPts val="0"/>
              </a:spcAft>
            </a:pPr>
            <a:r>
              <a:rPr lang="en-US" altLang="en-US"/>
              <a:t>Code and result analysis from of the task</a:t>
            </a:r>
          </a:p>
        </p:txBody>
      </p:sp>
      <p:pic>
        <p:nvPicPr>
          <p:cNvPr id="6" name="Audio 5">
            <a:hlinkClick r:id="" action="ppaction://media"/>
            <a:extLst>
              <a:ext uri="{FF2B5EF4-FFF2-40B4-BE49-F238E27FC236}">
                <a16:creationId xmlns:a16="http://schemas.microsoft.com/office/drawing/2014/main" id="{4ABEA59C-747D-2389-7065-0583229FDB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61669259"/>
      </p:ext>
    </p:extLst>
  </p:cSld>
  <p:clrMapOvr>
    <a:masterClrMapping/>
  </p:clrMapOvr>
  <mc:AlternateContent xmlns:mc="http://schemas.openxmlformats.org/markup-compatibility/2006" xmlns:p14="http://schemas.microsoft.com/office/powerpoint/2010/main">
    <mc:Choice Requires="p14">
      <p:transition spd="med" p14:dur="700" advTm="42378">
        <p:fade/>
      </p:transition>
    </mc:Choice>
    <mc:Fallback xmlns="">
      <p:transition spd="med" advTm="423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762000" y="715963"/>
            <a:ext cx="5334000" cy="1189038"/>
          </a:xfrm>
        </p:spPr>
        <p:txBody>
          <a:bodyPr/>
          <a:lstStyle/>
          <a:p>
            <a:r>
              <a:rPr lang="en-US"/>
              <a:t>Methodology</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762000" y="1476735"/>
            <a:ext cx="5334000" cy="465138"/>
          </a:xfrm>
        </p:spPr>
        <p:txBody>
          <a:bodyPr vert="horz" lIns="91440" tIns="45720" rIns="91440" bIns="45720" rtlCol="0" anchor="t">
            <a:normAutofit/>
          </a:bodyPr>
          <a:lstStyle/>
          <a:p>
            <a:r>
              <a:rPr lang="en-US" altLang="en-US" sz="2000">
                <a:solidFill>
                  <a:schemeClr val="accent1"/>
                </a:solidFill>
              </a:rPr>
              <a:t>DATASET</a:t>
            </a:r>
          </a:p>
          <a:p>
            <a:endParaRPr lang="en-US" altLang="en-US"/>
          </a:p>
        </p:txBody>
      </p:sp>
      <p:sp>
        <p:nvSpPr>
          <p:cNvPr id="2" name="Rectangle 8">
            <a:extLst>
              <a:ext uri="{FF2B5EF4-FFF2-40B4-BE49-F238E27FC236}">
                <a16:creationId xmlns:a16="http://schemas.microsoft.com/office/drawing/2014/main" id="{4A0903EA-1419-5B09-7973-D77B5F959315}"/>
              </a:ext>
            </a:extLst>
          </p:cNvPr>
          <p:cNvSpPr txBox="1">
            <a:spLocks noChangeArrowheads="1"/>
          </p:cNvSpPr>
          <p:nvPr/>
        </p:nvSpPr>
        <p:spPr>
          <a:xfrm>
            <a:off x="761999" y="1941873"/>
            <a:ext cx="5963265" cy="3790905"/>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auto">
              <a:lnSpc>
                <a:spcPct val="150000"/>
              </a:lnSpc>
              <a:spcAft>
                <a:spcPts val="0"/>
              </a:spcAft>
              <a:buFont typeface="Arial" panose="020B0604020202020204" pitchFamily="34" charset="0"/>
              <a:buChar char="•"/>
            </a:pPr>
            <a:r>
              <a:rPr lang="en-US" altLang="en-US" b="0"/>
              <a:t>Stanford Question Answering Dataset </a:t>
            </a:r>
            <a:r>
              <a:rPr lang="en-US" altLang="en-US">
                <a:solidFill>
                  <a:schemeClr val="accent2"/>
                </a:solidFill>
              </a:rPr>
              <a:t>(SQuaD)</a:t>
            </a:r>
            <a:endParaRPr lang="en-US" altLang="en-US" b="0">
              <a:solidFill>
                <a:schemeClr val="accent2"/>
              </a:solidFill>
            </a:endParaRPr>
          </a:p>
          <a:p>
            <a:pPr marL="342900" indent="-342900" fontAlgn="auto">
              <a:lnSpc>
                <a:spcPct val="150000"/>
              </a:lnSpc>
              <a:spcAft>
                <a:spcPts val="0"/>
              </a:spcAft>
              <a:buFont typeface="Arial" panose="020B0604020202020204" pitchFamily="34" charset="0"/>
              <a:buChar char="•"/>
            </a:pPr>
            <a:r>
              <a:rPr lang="en-US" altLang="en-US" b="0"/>
              <a:t>Popular </a:t>
            </a:r>
            <a:r>
              <a:rPr lang="en-US" altLang="en-US">
                <a:solidFill>
                  <a:schemeClr val="accent2"/>
                </a:solidFill>
              </a:rPr>
              <a:t>benchmark dataset </a:t>
            </a:r>
            <a:r>
              <a:rPr lang="en-US" altLang="en-US" b="0"/>
              <a:t>for </a:t>
            </a:r>
            <a:r>
              <a:rPr lang="en-US" altLang="en-US">
                <a:solidFill>
                  <a:schemeClr val="accent2"/>
                </a:solidFill>
              </a:rPr>
              <a:t>Q/A</a:t>
            </a:r>
          </a:p>
          <a:p>
            <a:pPr marL="342900" indent="-342900" fontAlgn="auto">
              <a:lnSpc>
                <a:spcPct val="150000"/>
              </a:lnSpc>
              <a:spcAft>
                <a:spcPts val="0"/>
              </a:spcAft>
              <a:buFont typeface="Arial" panose="020B0604020202020204" pitchFamily="34" charset="0"/>
              <a:buChar char="•"/>
            </a:pPr>
            <a:r>
              <a:rPr lang="en-US" altLang="en-US" b="0"/>
              <a:t>Consists of </a:t>
            </a:r>
            <a:r>
              <a:rPr lang="en-US" altLang="en-US">
                <a:solidFill>
                  <a:schemeClr val="accent2"/>
                </a:solidFill>
              </a:rPr>
              <a:t>Wikipedia articles </a:t>
            </a:r>
            <a:r>
              <a:rPr lang="en-US" altLang="en-US" b="0"/>
              <a:t>&amp; </a:t>
            </a:r>
            <a:r>
              <a:rPr lang="en-US" altLang="en-US">
                <a:solidFill>
                  <a:schemeClr val="accent2"/>
                </a:solidFill>
              </a:rPr>
              <a:t>corresponding Q/A</a:t>
            </a:r>
          </a:p>
          <a:p>
            <a:pPr marL="342900" indent="-342900" fontAlgn="auto">
              <a:lnSpc>
                <a:spcPct val="150000"/>
              </a:lnSpc>
              <a:spcAft>
                <a:spcPts val="0"/>
              </a:spcAft>
              <a:buFont typeface="Arial" panose="020B0604020202020204" pitchFamily="34" charset="0"/>
              <a:buChar char="•"/>
            </a:pPr>
            <a:r>
              <a:rPr lang="en-US" altLang="en-US" b="0"/>
              <a:t>Questions are posed by </a:t>
            </a:r>
            <a:r>
              <a:rPr lang="en-US" altLang="en-US">
                <a:solidFill>
                  <a:schemeClr val="accent2"/>
                </a:solidFill>
              </a:rPr>
              <a:t>Crowdsource workers</a:t>
            </a:r>
          </a:p>
          <a:p>
            <a:pPr marL="571500" lvl="1" indent="-342900" fontAlgn="auto">
              <a:spcAft>
                <a:spcPts val="0"/>
              </a:spcAft>
            </a:pPr>
            <a:r>
              <a:rPr lang="en-US" altLang="en-US" sz="1600" b="0"/>
              <a:t>Answer is a </a:t>
            </a:r>
            <a:r>
              <a:rPr lang="en-US" altLang="en-US" sz="1600">
                <a:solidFill>
                  <a:schemeClr val="accent6"/>
                </a:solidFill>
              </a:rPr>
              <a:t>segment of text (span) </a:t>
            </a:r>
            <a:r>
              <a:rPr lang="en-US" altLang="en-US" sz="1600" b="0"/>
              <a:t>from the corresponding passage</a:t>
            </a:r>
          </a:p>
          <a:p>
            <a:pPr marL="571500" lvl="1" indent="-342900" fontAlgn="auto">
              <a:spcAft>
                <a:spcPts val="0"/>
              </a:spcAft>
            </a:pPr>
            <a:r>
              <a:rPr lang="en-US" altLang="en-US" sz="1600" b="0"/>
              <a:t>or the question might be </a:t>
            </a:r>
            <a:r>
              <a:rPr lang="en-US" altLang="en-US" sz="1600">
                <a:solidFill>
                  <a:schemeClr val="accent6"/>
                </a:solidFill>
              </a:rPr>
              <a:t>unanswerable</a:t>
            </a:r>
            <a:r>
              <a:rPr lang="en-US" altLang="en-US" sz="1600"/>
              <a:t>.</a:t>
            </a:r>
          </a:p>
          <a:p>
            <a:pPr marL="342900" indent="-342900" fontAlgn="auto">
              <a:spcAft>
                <a:spcPts val="0"/>
              </a:spcAft>
            </a:pPr>
            <a:endParaRPr lang="en-US" altLang="en-US">
              <a:solidFill>
                <a:schemeClr val="accent2"/>
              </a:solidFill>
            </a:endParaRPr>
          </a:p>
          <a:p>
            <a:pPr marL="342900" indent="-342900" fontAlgn="auto">
              <a:spcAft>
                <a:spcPts val="0"/>
              </a:spcAft>
              <a:buFont typeface="Arial" panose="020B0604020202020204" pitchFamily="34" charset="0"/>
              <a:buChar char="•"/>
            </a:pPr>
            <a:endParaRPr lang="en-US" altLang="en-US">
              <a:solidFill>
                <a:schemeClr val="accent2"/>
              </a:solidFill>
            </a:endParaRPr>
          </a:p>
          <a:p>
            <a:pPr fontAlgn="auto">
              <a:spcAft>
                <a:spcPts val="0"/>
              </a:spcAft>
            </a:pPr>
            <a:endParaRPr lang="en-US" altLang="en-US"/>
          </a:p>
        </p:txBody>
      </p:sp>
      <p:grpSp>
        <p:nvGrpSpPr>
          <p:cNvPr id="4" name="Group 3">
            <a:extLst>
              <a:ext uri="{FF2B5EF4-FFF2-40B4-BE49-F238E27FC236}">
                <a16:creationId xmlns:a16="http://schemas.microsoft.com/office/drawing/2014/main" id="{C77F3FFB-7F92-950D-E7F9-30350135EC18}"/>
              </a:ext>
            </a:extLst>
          </p:cNvPr>
          <p:cNvGrpSpPr/>
          <p:nvPr/>
        </p:nvGrpSpPr>
        <p:grpSpPr>
          <a:xfrm>
            <a:off x="6833419" y="1905001"/>
            <a:ext cx="5100329" cy="3966276"/>
            <a:chOff x="6912078" y="2137570"/>
            <a:chExt cx="5100329" cy="3966276"/>
          </a:xfrm>
          <a:solidFill>
            <a:schemeClr val="tx1"/>
          </a:solidFill>
        </p:grpSpPr>
        <p:sp>
          <p:nvSpPr>
            <p:cNvPr id="5" name="TextBox 4">
              <a:extLst>
                <a:ext uri="{FF2B5EF4-FFF2-40B4-BE49-F238E27FC236}">
                  <a16:creationId xmlns:a16="http://schemas.microsoft.com/office/drawing/2014/main" id="{0E28C693-E3AB-C6AC-5C76-28244651C45D}"/>
                </a:ext>
              </a:extLst>
            </p:cNvPr>
            <p:cNvSpPr txBox="1"/>
            <p:nvPr/>
          </p:nvSpPr>
          <p:spPr>
            <a:xfrm>
              <a:off x="7157885" y="5826847"/>
              <a:ext cx="4350775" cy="276999"/>
            </a:xfrm>
            <a:prstGeom prst="rect">
              <a:avLst/>
            </a:prstGeom>
            <a:grpFill/>
          </p:spPr>
          <p:txBody>
            <a:bodyPr wrap="square">
              <a:spAutoFit/>
            </a:bodyPr>
            <a:lstStyle/>
            <a:p>
              <a:r>
                <a:rPr lang="en-IN" sz="1200">
                  <a:latin typeface="+mn-lt"/>
                  <a:hlinkClick r:id="rId5"/>
                </a:rPr>
                <a:t>The Stanford Question Answering Dataset (rajpurkar.github.io)</a:t>
              </a:r>
              <a:endParaRPr lang="en-US" sz="1200">
                <a:latin typeface="+mn-lt"/>
              </a:endParaRPr>
            </a:p>
          </p:txBody>
        </p:sp>
        <p:pic>
          <p:nvPicPr>
            <p:cNvPr id="14" name="Picture 13">
              <a:extLst>
                <a:ext uri="{FF2B5EF4-FFF2-40B4-BE49-F238E27FC236}">
                  <a16:creationId xmlns:a16="http://schemas.microsoft.com/office/drawing/2014/main" id="{16F9419F-90D7-7C9C-226F-F4C89CA2570D}"/>
                </a:ext>
              </a:extLst>
            </p:cNvPr>
            <p:cNvPicPr>
              <a:picLocks noChangeAspect="1"/>
            </p:cNvPicPr>
            <p:nvPr/>
          </p:nvPicPr>
          <p:blipFill>
            <a:blip r:embed="rId6"/>
            <a:stretch>
              <a:fillRect/>
            </a:stretch>
          </p:blipFill>
          <p:spPr>
            <a:xfrm>
              <a:off x="6912078" y="2137570"/>
              <a:ext cx="5100329" cy="35222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pic>
        <p:nvPicPr>
          <p:cNvPr id="7" name="Audio 6">
            <a:hlinkClick r:id="" action="ppaction://media"/>
            <a:extLst>
              <a:ext uri="{FF2B5EF4-FFF2-40B4-BE49-F238E27FC236}">
                <a16:creationId xmlns:a16="http://schemas.microsoft.com/office/drawing/2014/main" id="{6716F91C-FE19-01EF-0D80-1F4ADC8BD08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55754">
        <p:fade/>
      </p:transition>
    </mc:Choice>
    <mc:Fallback xmlns="">
      <p:transition spd="med" advTm="557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762000" y="715963"/>
            <a:ext cx="5334000" cy="1189038"/>
          </a:xfrm>
        </p:spPr>
        <p:txBody>
          <a:bodyPr/>
          <a:lstStyle/>
          <a:p>
            <a:r>
              <a:rPr lang="en-US"/>
              <a:t>Methodology</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761998" y="1292714"/>
            <a:ext cx="10668001" cy="465138"/>
          </a:xfrm>
        </p:spPr>
        <p:txBody>
          <a:bodyPr vert="horz" lIns="91440" tIns="45720" rIns="91440" bIns="45720" rtlCol="0" anchor="t">
            <a:normAutofit/>
          </a:bodyPr>
          <a:lstStyle/>
          <a:p>
            <a:r>
              <a:rPr lang="en-US" altLang="en-US" sz="2000">
                <a:solidFill>
                  <a:schemeClr val="accent1"/>
                </a:solidFill>
              </a:rPr>
              <a:t>ALGORITHMS – BERT (Bidirectional Encoder Representations from Transformers)</a:t>
            </a:r>
          </a:p>
          <a:p>
            <a:endParaRPr lang="en-US" altLang="en-US"/>
          </a:p>
        </p:txBody>
      </p:sp>
      <p:sp>
        <p:nvSpPr>
          <p:cNvPr id="18" name="TextBox 17">
            <a:extLst>
              <a:ext uri="{FF2B5EF4-FFF2-40B4-BE49-F238E27FC236}">
                <a16:creationId xmlns:a16="http://schemas.microsoft.com/office/drawing/2014/main" id="{99A4E148-2344-8196-F109-E4807252699A}"/>
              </a:ext>
            </a:extLst>
          </p:cNvPr>
          <p:cNvSpPr txBox="1"/>
          <p:nvPr/>
        </p:nvSpPr>
        <p:spPr>
          <a:xfrm>
            <a:off x="4591665" y="2723535"/>
            <a:ext cx="184731" cy="369332"/>
          </a:xfrm>
          <a:prstGeom prst="rect">
            <a:avLst/>
          </a:prstGeom>
          <a:noFill/>
        </p:spPr>
        <p:txBody>
          <a:bodyPr wrap="none" rtlCol="0">
            <a:spAutoFit/>
          </a:bodyPr>
          <a:lstStyle/>
          <a:p>
            <a:endParaRPr lang="en-US"/>
          </a:p>
        </p:txBody>
      </p:sp>
      <p:sp>
        <p:nvSpPr>
          <p:cNvPr id="19" name="TextBox 18">
            <a:extLst>
              <a:ext uri="{FF2B5EF4-FFF2-40B4-BE49-F238E27FC236}">
                <a16:creationId xmlns:a16="http://schemas.microsoft.com/office/drawing/2014/main" id="{2DFE3D94-0209-0F0A-4670-B29135105B90}"/>
              </a:ext>
            </a:extLst>
          </p:cNvPr>
          <p:cNvSpPr txBox="1"/>
          <p:nvPr/>
        </p:nvSpPr>
        <p:spPr>
          <a:xfrm>
            <a:off x="4975123" y="2261419"/>
            <a:ext cx="184731" cy="369332"/>
          </a:xfrm>
          <a:prstGeom prst="rect">
            <a:avLst/>
          </a:prstGeom>
          <a:noFill/>
        </p:spPr>
        <p:txBody>
          <a:bodyPr wrap="none" rtlCol="0">
            <a:spAutoFit/>
          </a:bodyPr>
          <a:lstStyle/>
          <a:p>
            <a:endParaRPr lang="en-US"/>
          </a:p>
        </p:txBody>
      </p:sp>
      <p:sp>
        <p:nvSpPr>
          <p:cNvPr id="21" name="TextBox 20">
            <a:extLst>
              <a:ext uri="{FF2B5EF4-FFF2-40B4-BE49-F238E27FC236}">
                <a16:creationId xmlns:a16="http://schemas.microsoft.com/office/drawing/2014/main" id="{1DC5AF83-EF74-8166-6872-8C55E2363D3B}"/>
              </a:ext>
            </a:extLst>
          </p:cNvPr>
          <p:cNvSpPr txBox="1"/>
          <p:nvPr/>
        </p:nvSpPr>
        <p:spPr>
          <a:xfrm>
            <a:off x="1386348" y="2438400"/>
            <a:ext cx="184731" cy="369332"/>
          </a:xfrm>
          <a:prstGeom prst="rect">
            <a:avLst/>
          </a:prstGeom>
          <a:noFill/>
        </p:spPr>
        <p:txBody>
          <a:bodyPr wrap="none" rtlCol="0">
            <a:spAutoFit/>
          </a:bodyPr>
          <a:lstStyle/>
          <a:p>
            <a:endParaRPr lang="en-US"/>
          </a:p>
        </p:txBody>
      </p:sp>
      <p:sp>
        <p:nvSpPr>
          <p:cNvPr id="31" name="Rectangle 8">
            <a:extLst>
              <a:ext uri="{FF2B5EF4-FFF2-40B4-BE49-F238E27FC236}">
                <a16:creationId xmlns:a16="http://schemas.microsoft.com/office/drawing/2014/main" id="{D453845F-DC48-C900-2F98-019D2C5B22DF}"/>
              </a:ext>
            </a:extLst>
          </p:cNvPr>
          <p:cNvSpPr txBox="1">
            <a:spLocks noChangeArrowheads="1"/>
          </p:cNvSpPr>
          <p:nvPr/>
        </p:nvSpPr>
        <p:spPr>
          <a:xfrm>
            <a:off x="761998" y="1809737"/>
            <a:ext cx="10043654" cy="3238525"/>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auto">
              <a:lnSpc>
                <a:spcPct val="150000"/>
              </a:lnSpc>
              <a:spcAft>
                <a:spcPts val="0"/>
              </a:spcAft>
              <a:buFont typeface="Arial" panose="020B0604020202020204" pitchFamily="34" charset="0"/>
              <a:buChar char="•"/>
            </a:pPr>
            <a:r>
              <a:rPr lang="en-US" altLang="en-US" b="0"/>
              <a:t>A pre-trained language model that uses a </a:t>
            </a:r>
            <a:r>
              <a:rPr lang="en-US" altLang="en-US">
                <a:solidFill>
                  <a:schemeClr val="accent6"/>
                </a:solidFill>
              </a:rPr>
              <a:t>Transformer architecture </a:t>
            </a:r>
            <a:r>
              <a:rPr lang="en-US" altLang="en-US" b="0"/>
              <a:t>to learn contextual relationships between words in a sentence.</a:t>
            </a:r>
          </a:p>
          <a:p>
            <a:pPr marL="342900" indent="-342900" fontAlgn="auto">
              <a:lnSpc>
                <a:spcPct val="150000"/>
              </a:lnSpc>
              <a:spcAft>
                <a:spcPts val="0"/>
              </a:spcAft>
              <a:buFont typeface="Arial" panose="020B0604020202020204" pitchFamily="34" charset="0"/>
              <a:buChar char="•"/>
            </a:pPr>
            <a:r>
              <a:rPr lang="en-US" altLang="en-US" b="0"/>
              <a:t>Serves as a </a:t>
            </a:r>
            <a:r>
              <a:rPr lang="en-US" altLang="en-US">
                <a:solidFill>
                  <a:schemeClr val="accent6"/>
                </a:solidFill>
              </a:rPr>
              <a:t>Swiss army knife </a:t>
            </a:r>
            <a:r>
              <a:rPr lang="en-US" altLang="en-US" b="0"/>
              <a:t>solution</a:t>
            </a:r>
            <a:r>
              <a:rPr lang="en-US" altLang="en-US">
                <a:solidFill>
                  <a:schemeClr val="accent6"/>
                </a:solidFill>
              </a:rPr>
              <a:t> </a:t>
            </a:r>
            <a:r>
              <a:rPr lang="en-US" altLang="en-US" b="0"/>
              <a:t>to many common language tasks.</a:t>
            </a:r>
            <a:endParaRPr lang="en-US" altLang="en-US">
              <a:solidFill>
                <a:schemeClr val="accent6"/>
              </a:solidFill>
            </a:endParaRPr>
          </a:p>
          <a:p>
            <a:pPr marL="342900" indent="-342900" fontAlgn="auto">
              <a:lnSpc>
                <a:spcPct val="150000"/>
              </a:lnSpc>
              <a:spcAft>
                <a:spcPts val="0"/>
              </a:spcAft>
              <a:buFont typeface="Arial" panose="020B0604020202020204" pitchFamily="34" charset="0"/>
              <a:buChar char="•"/>
            </a:pPr>
            <a:r>
              <a:rPr lang="en-US" altLang="en-US" b="0"/>
              <a:t>Can be </a:t>
            </a:r>
            <a:r>
              <a:rPr lang="en-US" altLang="en-US">
                <a:solidFill>
                  <a:schemeClr val="accent6"/>
                </a:solidFill>
              </a:rPr>
              <a:t>fine-tuned</a:t>
            </a:r>
            <a:r>
              <a:rPr lang="en-US" altLang="en-US" b="0"/>
              <a:t> on many diverse tasks </a:t>
            </a:r>
            <a:r>
              <a:rPr lang="en-US" altLang="en-US">
                <a:solidFill>
                  <a:schemeClr val="accent6"/>
                </a:solidFill>
              </a:rPr>
              <a:t>with high accuracy</a:t>
            </a:r>
            <a:r>
              <a:rPr lang="en-US" altLang="en-US" b="0"/>
              <a:t>.</a:t>
            </a:r>
          </a:p>
          <a:p>
            <a:pPr marL="342900" indent="-342900" fontAlgn="auto">
              <a:lnSpc>
                <a:spcPct val="150000"/>
              </a:lnSpc>
              <a:spcAft>
                <a:spcPts val="0"/>
              </a:spcAft>
              <a:buFont typeface="Arial" panose="020B0604020202020204" pitchFamily="34" charset="0"/>
              <a:buChar char="•"/>
            </a:pPr>
            <a:r>
              <a:rPr lang="en-US" altLang="en-US" b="0"/>
              <a:t>Produced </a:t>
            </a:r>
            <a:r>
              <a:rPr lang="en-US" altLang="en-US">
                <a:solidFill>
                  <a:schemeClr val="accent6"/>
                </a:solidFill>
              </a:rPr>
              <a:t>SOTA results </a:t>
            </a:r>
            <a:r>
              <a:rPr lang="en-US" altLang="en-US" b="0"/>
              <a:t>when released, on many tasks;</a:t>
            </a:r>
            <a:endParaRPr lang="en-US" altLang="en-US" b="0">
              <a:solidFill>
                <a:schemeClr val="accent6"/>
              </a:solidFill>
            </a:endParaRPr>
          </a:p>
          <a:p>
            <a:pPr marL="571500" lvl="1" indent="-342900" fontAlgn="auto">
              <a:lnSpc>
                <a:spcPct val="150000"/>
              </a:lnSpc>
              <a:spcAft>
                <a:spcPts val="0"/>
              </a:spcAft>
            </a:pPr>
            <a:r>
              <a:rPr lang="en-US" altLang="en-US" sz="1600" b="1">
                <a:solidFill>
                  <a:schemeClr val="accent6"/>
                </a:solidFill>
              </a:rPr>
              <a:t>5.1</a:t>
            </a:r>
            <a:r>
              <a:rPr lang="en-US" altLang="en-US" sz="1600"/>
              <a:t> relative improvements on the </a:t>
            </a:r>
            <a:r>
              <a:rPr lang="en-US" altLang="en-US" sz="1600" b="1">
                <a:solidFill>
                  <a:schemeClr val="accent6"/>
                </a:solidFill>
              </a:rPr>
              <a:t>F1 Score </a:t>
            </a:r>
            <a:r>
              <a:rPr lang="en-US" altLang="en-US" sz="1600"/>
              <a:t>for Q/A task on the SQuaD v2.0</a:t>
            </a:r>
          </a:p>
          <a:p>
            <a:pPr marL="342900" indent="-342900" fontAlgn="auto">
              <a:spcAft>
                <a:spcPts val="0"/>
              </a:spcAft>
              <a:buFont typeface="Arial" panose="020B0604020202020204" pitchFamily="34" charset="0"/>
              <a:buChar char="•"/>
            </a:pPr>
            <a:endParaRPr lang="en-US" altLang="en-US" sz="1600">
              <a:solidFill>
                <a:schemeClr val="accent2"/>
              </a:solidFill>
            </a:endParaRPr>
          </a:p>
          <a:p>
            <a:pPr fontAlgn="auto">
              <a:spcAft>
                <a:spcPts val="0"/>
              </a:spcAft>
            </a:pPr>
            <a:endParaRPr lang="en-US" altLang="en-US"/>
          </a:p>
        </p:txBody>
      </p:sp>
      <p:graphicFrame>
        <p:nvGraphicFramePr>
          <p:cNvPr id="32" name="Table 32">
            <a:extLst>
              <a:ext uri="{FF2B5EF4-FFF2-40B4-BE49-F238E27FC236}">
                <a16:creationId xmlns:a16="http://schemas.microsoft.com/office/drawing/2014/main" id="{679347C0-5C9B-AAE1-86DA-0EE0B8CADF8F}"/>
              </a:ext>
            </a:extLst>
          </p:cNvPr>
          <p:cNvGraphicFramePr>
            <a:graphicFrameLocks noGrp="1"/>
          </p:cNvGraphicFramePr>
          <p:nvPr>
            <p:extLst>
              <p:ext uri="{D42A27DB-BD31-4B8C-83A1-F6EECF244321}">
                <p14:modId xmlns:p14="http://schemas.microsoft.com/office/powerpoint/2010/main" val="2299941352"/>
              </p:ext>
            </p:extLst>
          </p:nvPr>
        </p:nvGraphicFramePr>
        <p:xfrm>
          <a:off x="761998" y="5307341"/>
          <a:ext cx="10307484" cy="548640"/>
        </p:xfrm>
        <a:graphic>
          <a:graphicData uri="http://schemas.openxmlformats.org/drawingml/2006/table">
            <a:tbl>
              <a:tblPr>
                <a:tableStyleId>{7DF18680-E054-41AD-8BC1-D1AEF772440D}</a:tableStyleId>
              </a:tblPr>
              <a:tblGrid>
                <a:gridCol w="5402828">
                  <a:extLst>
                    <a:ext uri="{9D8B030D-6E8A-4147-A177-3AD203B41FA5}">
                      <a16:colId xmlns:a16="http://schemas.microsoft.com/office/drawing/2014/main" val="1719458115"/>
                    </a:ext>
                  </a:extLst>
                </a:gridCol>
                <a:gridCol w="4904656">
                  <a:extLst>
                    <a:ext uri="{9D8B030D-6E8A-4147-A177-3AD203B41FA5}">
                      <a16:colId xmlns:a16="http://schemas.microsoft.com/office/drawing/2014/main" val="4185375438"/>
                    </a:ext>
                  </a:extLst>
                </a:gridCol>
              </a:tblGrid>
              <a:tr h="465138">
                <a:tc>
                  <a:txBody>
                    <a:bodyPr/>
                    <a:lstStyle/>
                    <a:p>
                      <a:pPr marL="171450" indent="-171450">
                        <a:buFont typeface="Arial" panose="020B0604020202020204" pitchFamily="34" charset="0"/>
                        <a:buChar char="•"/>
                      </a:pPr>
                      <a:r>
                        <a:rPr lang="en-US" sz="1000" b="0">
                          <a:solidFill>
                            <a:schemeClr val="accent1"/>
                          </a:solidFill>
                        </a:rPr>
                        <a:t>BERT: Pre-training of Deep Bidirectional Transformers for Language Understanding</a:t>
                      </a:r>
                    </a:p>
                    <a:p>
                      <a:r>
                        <a:rPr lang="en-US" sz="1000" b="0">
                          <a:solidFill>
                            <a:schemeClr val="accent1"/>
                          </a:solidFill>
                          <a:hlinkClick r:id="rId5">
                            <a:extLst>
                              <a:ext uri="{A12FA001-AC4F-418D-AE19-62706E023703}">
                                <ahyp:hlinkClr xmlns:ahyp="http://schemas.microsoft.com/office/drawing/2018/hyperlinkcolor" xmlns="" val="tx"/>
                              </a:ext>
                            </a:extLst>
                          </a:hlinkClick>
                        </a:rPr>
                        <a:t>https://arxiv.org/pdf/1810.04805.pdf</a:t>
                      </a:r>
                      <a:r>
                        <a:rPr lang="en-US" sz="1000" b="0">
                          <a:solidFill>
                            <a:schemeClr val="accent1"/>
                          </a:solidFill>
                        </a:rPr>
                        <a:t> </a:t>
                      </a:r>
                    </a:p>
                    <a:p>
                      <a:endParaRPr lang="en-US" sz="1000" b="0"/>
                    </a:p>
                  </a:txBody>
                  <a:tcPr/>
                </a:tc>
                <a:tc>
                  <a:txBody>
                    <a:bodyPr/>
                    <a:lstStyle/>
                    <a:p>
                      <a:pPr marL="171450" indent="-171450">
                        <a:buFont typeface="Arial" panose="020B0604020202020204" pitchFamily="34" charset="0"/>
                        <a:buChar char="•"/>
                      </a:pPr>
                      <a:r>
                        <a:rPr lang="en-US" sz="1000" b="0">
                          <a:solidFill>
                            <a:schemeClr val="accent1"/>
                          </a:solidFill>
                        </a:rPr>
                        <a:t>BERT Models Applications: Question Answering System</a:t>
                      </a:r>
                    </a:p>
                    <a:p>
                      <a:r>
                        <a:rPr lang="en-US" sz="1000" b="0">
                          <a:solidFill>
                            <a:schemeClr val="accent1"/>
                          </a:solidFill>
                          <a:hlinkClick r:id="rId6">
                            <a:extLst>
                              <a:ext uri="{A12FA001-AC4F-418D-AE19-62706E023703}">
                                <ahyp:hlinkClr xmlns:ahyp="http://schemas.microsoft.com/office/drawing/2018/hyperlinkcolor" xmlns="" val="tx"/>
                              </a:ext>
                            </a:extLst>
                          </a:hlinkClick>
                        </a:rPr>
                        <a:t>https://link.springer.com/chapter/10.1007/978-1-4842-6664-9_5#DOI</a:t>
                      </a:r>
                      <a:r>
                        <a:rPr lang="en-US" sz="1000" b="0">
                          <a:solidFill>
                            <a:schemeClr val="accent1"/>
                          </a:solidFill>
                        </a:rPr>
                        <a:t> </a:t>
                      </a:r>
                    </a:p>
                    <a:p>
                      <a:endParaRPr lang="en-US" sz="1000" b="0"/>
                    </a:p>
                  </a:txBody>
                  <a:tcPr/>
                </a:tc>
                <a:extLst>
                  <a:ext uri="{0D108BD9-81ED-4DB2-BD59-A6C34878D82A}">
                    <a16:rowId xmlns:a16="http://schemas.microsoft.com/office/drawing/2014/main" val="2285605545"/>
                  </a:ext>
                </a:extLst>
              </a:tr>
            </a:tbl>
          </a:graphicData>
        </a:graphic>
      </p:graphicFrame>
      <p:pic>
        <p:nvPicPr>
          <p:cNvPr id="34" name="Audio 33">
            <a:hlinkClick r:id="" action="ppaction://media"/>
            <a:extLst>
              <a:ext uri="{FF2B5EF4-FFF2-40B4-BE49-F238E27FC236}">
                <a16:creationId xmlns:a16="http://schemas.microsoft.com/office/drawing/2014/main" id="{D57C659F-BEB3-2E33-36B6-2DB0AEE7EE2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64894988"/>
      </p:ext>
    </p:extLst>
  </p:cSld>
  <p:clrMapOvr>
    <a:masterClrMapping/>
  </p:clrMapOvr>
  <mc:AlternateContent xmlns:mc="http://schemas.openxmlformats.org/markup-compatibility/2006" xmlns:p14="http://schemas.microsoft.com/office/powerpoint/2010/main">
    <mc:Choice Requires="p14">
      <p:transition spd="med" p14:dur="700" advTm="56311">
        <p:fade/>
      </p:transition>
    </mc:Choice>
    <mc:Fallback xmlns="">
      <p:transition spd="med" advTm="563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762000" y="715963"/>
            <a:ext cx="5334000" cy="1189038"/>
          </a:xfrm>
        </p:spPr>
        <p:txBody>
          <a:bodyPr/>
          <a:lstStyle/>
          <a:p>
            <a:r>
              <a:rPr lang="en-US"/>
              <a:t>Methodology</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761998" y="1292714"/>
            <a:ext cx="10668001" cy="465138"/>
          </a:xfrm>
        </p:spPr>
        <p:txBody>
          <a:bodyPr vert="horz" lIns="91440" tIns="45720" rIns="91440" bIns="45720" rtlCol="0" anchor="t">
            <a:normAutofit/>
          </a:bodyPr>
          <a:lstStyle/>
          <a:p>
            <a:r>
              <a:rPr lang="en-US" altLang="en-US" sz="2000">
                <a:solidFill>
                  <a:schemeClr val="accent1"/>
                </a:solidFill>
              </a:rPr>
              <a:t>ALGORITHMS – BiDAF (Bidirectional Attention Flow)</a:t>
            </a:r>
          </a:p>
          <a:p>
            <a:endParaRPr lang="en-US" altLang="en-US" sz="2000"/>
          </a:p>
        </p:txBody>
      </p:sp>
      <p:sp>
        <p:nvSpPr>
          <p:cNvPr id="18" name="TextBox 17">
            <a:extLst>
              <a:ext uri="{FF2B5EF4-FFF2-40B4-BE49-F238E27FC236}">
                <a16:creationId xmlns:a16="http://schemas.microsoft.com/office/drawing/2014/main" id="{99A4E148-2344-8196-F109-E4807252699A}"/>
              </a:ext>
            </a:extLst>
          </p:cNvPr>
          <p:cNvSpPr txBox="1"/>
          <p:nvPr/>
        </p:nvSpPr>
        <p:spPr>
          <a:xfrm>
            <a:off x="4591665" y="2723535"/>
            <a:ext cx="184731" cy="369332"/>
          </a:xfrm>
          <a:prstGeom prst="rect">
            <a:avLst/>
          </a:prstGeom>
          <a:noFill/>
        </p:spPr>
        <p:txBody>
          <a:bodyPr wrap="none" rtlCol="0">
            <a:spAutoFit/>
          </a:bodyPr>
          <a:lstStyle/>
          <a:p>
            <a:endParaRPr lang="en-US"/>
          </a:p>
        </p:txBody>
      </p:sp>
      <p:sp>
        <p:nvSpPr>
          <p:cNvPr id="19" name="TextBox 18">
            <a:extLst>
              <a:ext uri="{FF2B5EF4-FFF2-40B4-BE49-F238E27FC236}">
                <a16:creationId xmlns:a16="http://schemas.microsoft.com/office/drawing/2014/main" id="{2DFE3D94-0209-0F0A-4670-B29135105B90}"/>
              </a:ext>
            </a:extLst>
          </p:cNvPr>
          <p:cNvSpPr txBox="1"/>
          <p:nvPr/>
        </p:nvSpPr>
        <p:spPr>
          <a:xfrm>
            <a:off x="4975123" y="2261419"/>
            <a:ext cx="184731" cy="369332"/>
          </a:xfrm>
          <a:prstGeom prst="rect">
            <a:avLst/>
          </a:prstGeom>
          <a:noFill/>
        </p:spPr>
        <p:txBody>
          <a:bodyPr wrap="none" rtlCol="0">
            <a:spAutoFit/>
          </a:bodyPr>
          <a:lstStyle/>
          <a:p>
            <a:endParaRPr lang="en-US"/>
          </a:p>
        </p:txBody>
      </p:sp>
      <p:sp>
        <p:nvSpPr>
          <p:cNvPr id="21" name="TextBox 20">
            <a:extLst>
              <a:ext uri="{FF2B5EF4-FFF2-40B4-BE49-F238E27FC236}">
                <a16:creationId xmlns:a16="http://schemas.microsoft.com/office/drawing/2014/main" id="{1DC5AF83-EF74-8166-6872-8C55E2363D3B}"/>
              </a:ext>
            </a:extLst>
          </p:cNvPr>
          <p:cNvSpPr txBox="1"/>
          <p:nvPr/>
        </p:nvSpPr>
        <p:spPr>
          <a:xfrm>
            <a:off x="1386348" y="2438400"/>
            <a:ext cx="184731" cy="369332"/>
          </a:xfrm>
          <a:prstGeom prst="rect">
            <a:avLst/>
          </a:prstGeom>
          <a:noFill/>
        </p:spPr>
        <p:txBody>
          <a:bodyPr wrap="none" rtlCol="0">
            <a:spAutoFit/>
          </a:bodyPr>
          <a:lstStyle/>
          <a:p>
            <a:endParaRPr lang="en-US"/>
          </a:p>
        </p:txBody>
      </p:sp>
      <p:sp>
        <p:nvSpPr>
          <p:cNvPr id="31" name="Rectangle 8">
            <a:extLst>
              <a:ext uri="{FF2B5EF4-FFF2-40B4-BE49-F238E27FC236}">
                <a16:creationId xmlns:a16="http://schemas.microsoft.com/office/drawing/2014/main" id="{D453845F-DC48-C900-2F98-019D2C5B22DF}"/>
              </a:ext>
            </a:extLst>
          </p:cNvPr>
          <p:cNvSpPr txBox="1">
            <a:spLocks noChangeArrowheads="1"/>
          </p:cNvSpPr>
          <p:nvPr/>
        </p:nvSpPr>
        <p:spPr>
          <a:xfrm>
            <a:off x="761997" y="1809737"/>
            <a:ext cx="10486105" cy="3238525"/>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auto">
              <a:lnSpc>
                <a:spcPct val="150000"/>
              </a:lnSpc>
              <a:spcAft>
                <a:spcPts val="0"/>
              </a:spcAft>
              <a:buFont typeface="Arial" panose="020B0604020202020204" pitchFamily="34" charset="0"/>
              <a:buChar char="•"/>
            </a:pPr>
            <a:r>
              <a:rPr lang="en-US" altLang="en-US" b="0"/>
              <a:t>Designed for </a:t>
            </a:r>
            <a:r>
              <a:rPr lang="en-US" altLang="en-US">
                <a:solidFill>
                  <a:schemeClr val="accent6"/>
                </a:solidFill>
              </a:rPr>
              <a:t>Machine Comprehension tasks</a:t>
            </a:r>
          </a:p>
          <a:p>
            <a:pPr marL="342900" indent="-342900" fontAlgn="auto">
              <a:lnSpc>
                <a:spcPct val="150000"/>
              </a:lnSpc>
              <a:spcAft>
                <a:spcPts val="0"/>
              </a:spcAft>
              <a:buFont typeface="Arial" panose="020B0604020202020204" pitchFamily="34" charset="0"/>
              <a:buChar char="•"/>
            </a:pPr>
            <a:r>
              <a:rPr lang="en-US" altLang="en-US" b="0"/>
              <a:t>Uses a </a:t>
            </a:r>
            <a:r>
              <a:rPr lang="en-US" altLang="en-US">
                <a:solidFill>
                  <a:schemeClr val="accent6"/>
                </a:solidFill>
              </a:rPr>
              <a:t>bi-directional attention flow mechanism </a:t>
            </a:r>
            <a:r>
              <a:rPr lang="en-US" altLang="en-US" b="0"/>
              <a:t>to improve its efficacy.</a:t>
            </a:r>
          </a:p>
          <a:p>
            <a:pPr marL="571500" lvl="1" indent="-342900" fontAlgn="auto">
              <a:lnSpc>
                <a:spcPct val="150000"/>
              </a:lnSpc>
              <a:spcAft>
                <a:spcPts val="0"/>
              </a:spcAft>
            </a:pPr>
            <a:r>
              <a:rPr lang="en-US" altLang="en-US" sz="1600"/>
              <a:t>w</a:t>
            </a:r>
            <a:r>
              <a:rPr lang="en-US" altLang="en-US" sz="1600" b="0"/>
              <a:t>hich is helpful in Q/A tasks because it allows the model to better understand the context and query and their interactions.</a:t>
            </a:r>
          </a:p>
          <a:p>
            <a:pPr marL="342900" indent="-342900" fontAlgn="auto">
              <a:lnSpc>
                <a:spcPct val="150000"/>
              </a:lnSpc>
              <a:spcAft>
                <a:spcPts val="0"/>
              </a:spcAft>
              <a:buFont typeface="Arial" panose="020B0604020202020204" pitchFamily="34" charset="0"/>
              <a:buChar char="•"/>
            </a:pPr>
            <a:r>
              <a:rPr lang="en-US" altLang="en-US" b="0"/>
              <a:t>BiDAF differs from BERT</a:t>
            </a:r>
          </a:p>
          <a:p>
            <a:pPr marL="571500" lvl="1" indent="-342900" fontAlgn="auto">
              <a:spcAft>
                <a:spcPts val="0"/>
              </a:spcAft>
            </a:pPr>
            <a:r>
              <a:rPr lang="en-US" altLang="en-US" sz="1600" b="0"/>
              <a:t>BiDAF uses both </a:t>
            </a:r>
            <a:r>
              <a:rPr lang="en-US" altLang="en-US" sz="1600" b="0">
                <a:solidFill>
                  <a:schemeClr val="accent6"/>
                </a:solidFill>
              </a:rPr>
              <a:t>character </a:t>
            </a:r>
            <a:r>
              <a:rPr lang="en-US" altLang="en-US" sz="1600" b="0"/>
              <a:t>&amp;</a:t>
            </a:r>
            <a:r>
              <a:rPr lang="en-US" altLang="en-US" sz="1600" b="0">
                <a:solidFill>
                  <a:schemeClr val="accent6"/>
                </a:solidFill>
              </a:rPr>
              <a:t> word level embeddings</a:t>
            </a:r>
          </a:p>
        </p:txBody>
      </p:sp>
      <p:graphicFrame>
        <p:nvGraphicFramePr>
          <p:cNvPr id="32" name="Table 32">
            <a:extLst>
              <a:ext uri="{FF2B5EF4-FFF2-40B4-BE49-F238E27FC236}">
                <a16:creationId xmlns:a16="http://schemas.microsoft.com/office/drawing/2014/main" id="{679347C0-5C9B-AAE1-86DA-0EE0B8CADF8F}"/>
              </a:ext>
            </a:extLst>
          </p:cNvPr>
          <p:cNvGraphicFramePr>
            <a:graphicFrameLocks noGrp="1"/>
          </p:cNvGraphicFramePr>
          <p:nvPr>
            <p:extLst>
              <p:ext uri="{D42A27DB-BD31-4B8C-83A1-F6EECF244321}">
                <p14:modId xmlns:p14="http://schemas.microsoft.com/office/powerpoint/2010/main" val="290108611"/>
              </p:ext>
            </p:extLst>
          </p:nvPr>
        </p:nvGraphicFramePr>
        <p:xfrm>
          <a:off x="761998" y="5307341"/>
          <a:ext cx="10307484" cy="396240"/>
        </p:xfrm>
        <a:graphic>
          <a:graphicData uri="http://schemas.openxmlformats.org/drawingml/2006/table">
            <a:tbl>
              <a:tblPr>
                <a:tableStyleId>{7DF18680-E054-41AD-8BC1-D1AEF772440D}</a:tableStyleId>
              </a:tblPr>
              <a:tblGrid>
                <a:gridCol w="4399937">
                  <a:extLst>
                    <a:ext uri="{9D8B030D-6E8A-4147-A177-3AD203B41FA5}">
                      <a16:colId xmlns:a16="http://schemas.microsoft.com/office/drawing/2014/main" val="1719458115"/>
                    </a:ext>
                  </a:extLst>
                </a:gridCol>
                <a:gridCol w="5907547">
                  <a:extLst>
                    <a:ext uri="{9D8B030D-6E8A-4147-A177-3AD203B41FA5}">
                      <a16:colId xmlns:a16="http://schemas.microsoft.com/office/drawing/2014/main" val="4185375438"/>
                    </a:ext>
                  </a:extLst>
                </a:gridCol>
              </a:tblGrid>
              <a:tr h="370840">
                <a:tc>
                  <a:txBody>
                    <a:bodyPr/>
                    <a:lstStyle/>
                    <a:p>
                      <a:pPr marL="171450" indent="-171450">
                        <a:buFont typeface="Arial" panose="020B0604020202020204" pitchFamily="34" charset="0"/>
                        <a:buChar char="•"/>
                      </a:pPr>
                      <a:r>
                        <a:rPr lang="en-US" sz="1000" b="0">
                          <a:solidFill>
                            <a:schemeClr val="accent1"/>
                          </a:solidFill>
                        </a:rPr>
                        <a:t>Bi-directional Attention Flow for Machine Comprehension</a:t>
                      </a:r>
                    </a:p>
                    <a:p>
                      <a:r>
                        <a:rPr lang="en-US" sz="1000" b="0">
                          <a:solidFill>
                            <a:schemeClr val="accent1"/>
                          </a:solidFill>
                          <a:hlinkClick r:id="rId5">
                            <a:extLst>
                              <a:ext uri="{A12FA001-AC4F-418D-AE19-62706E023703}">
                                <ahyp:hlinkClr xmlns:ahyp="http://schemas.microsoft.com/office/drawing/2018/hyperlinkcolor" xmlns="" val="tx"/>
                              </a:ext>
                            </a:extLst>
                          </a:hlinkClick>
                        </a:rPr>
                        <a:t>https://arxiv.org/pdf/1611.01603.pdf</a:t>
                      </a:r>
                      <a:r>
                        <a:rPr lang="en-US" sz="1000" b="0">
                          <a:solidFill>
                            <a:schemeClr val="accent1"/>
                          </a:solidFill>
                        </a:rPr>
                        <a:t>  </a:t>
                      </a:r>
                    </a:p>
                  </a:txBody>
                  <a:tcPr/>
                </a:tc>
                <a:tc>
                  <a:txBody>
                    <a:bodyPr/>
                    <a:lstStyle/>
                    <a:p>
                      <a:pPr marL="171450" indent="-171450">
                        <a:buFont typeface="Arial" panose="020B0604020202020204" pitchFamily="34" charset="0"/>
                        <a:buChar char="•"/>
                      </a:pPr>
                      <a:r>
                        <a:rPr lang="en-US" sz="1000" b="0">
                          <a:solidFill>
                            <a:schemeClr val="accent1"/>
                          </a:solidFill>
                        </a:rPr>
                        <a:t>Question Answering on SQuaD 2.0</a:t>
                      </a:r>
                    </a:p>
                    <a:p>
                      <a:r>
                        <a:rPr lang="en-US" sz="1000" b="0">
                          <a:solidFill>
                            <a:schemeClr val="accent1"/>
                          </a:solidFill>
                          <a:hlinkClick r:id="rId6">
                            <a:extLst>
                              <a:ext uri="{A12FA001-AC4F-418D-AE19-62706E023703}">
                                <ahyp:hlinkClr xmlns:ahyp="http://schemas.microsoft.com/office/drawing/2018/hyperlinkcolor" xmlns="" val="tx"/>
                              </a:ext>
                            </a:extLst>
                          </a:hlinkClick>
                        </a:rPr>
                        <a:t>https://web.stanford.edu/class/archive/cs/cs224n/cs224n.1194/reports/default/15839661.pdf</a:t>
                      </a:r>
                      <a:r>
                        <a:rPr lang="en-US" sz="1000" b="0">
                          <a:solidFill>
                            <a:schemeClr val="accent1"/>
                          </a:solidFill>
                        </a:rPr>
                        <a:t> </a:t>
                      </a:r>
                    </a:p>
                  </a:txBody>
                  <a:tcPr/>
                </a:tc>
                <a:extLst>
                  <a:ext uri="{0D108BD9-81ED-4DB2-BD59-A6C34878D82A}">
                    <a16:rowId xmlns:a16="http://schemas.microsoft.com/office/drawing/2014/main" val="2285605545"/>
                  </a:ext>
                </a:extLst>
              </a:tr>
            </a:tbl>
          </a:graphicData>
        </a:graphic>
      </p:graphicFrame>
      <p:pic>
        <p:nvPicPr>
          <p:cNvPr id="10" name="Audio 9">
            <a:hlinkClick r:id="" action="ppaction://media"/>
            <a:extLst>
              <a:ext uri="{FF2B5EF4-FFF2-40B4-BE49-F238E27FC236}">
                <a16:creationId xmlns:a16="http://schemas.microsoft.com/office/drawing/2014/main" id="{E1E65734-2D14-E853-EB5C-F28E94EEB1A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47677" y="5871923"/>
            <a:ext cx="812800" cy="812800"/>
          </a:xfrm>
          <a:prstGeom prst="rect">
            <a:avLst/>
          </a:prstGeom>
        </p:spPr>
      </p:pic>
    </p:spTree>
    <p:extLst>
      <p:ext uri="{BB962C8B-B14F-4D97-AF65-F5344CB8AC3E}">
        <p14:creationId xmlns:p14="http://schemas.microsoft.com/office/powerpoint/2010/main" val="3939226233"/>
      </p:ext>
    </p:extLst>
  </p:cSld>
  <p:clrMapOvr>
    <a:masterClrMapping/>
  </p:clrMapOvr>
  <mc:AlternateContent xmlns:mc="http://schemas.openxmlformats.org/markup-compatibility/2006" xmlns:p14="http://schemas.microsoft.com/office/powerpoint/2010/main">
    <mc:Choice Requires="p14">
      <p:transition spd="med" p14:dur="700" advTm="64309">
        <p:fade/>
      </p:transition>
    </mc:Choice>
    <mc:Fallback xmlns="">
      <p:transition spd="med" advTm="643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762000" y="715963"/>
            <a:ext cx="5334000" cy="1189038"/>
          </a:xfrm>
        </p:spPr>
        <p:txBody>
          <a:bodyPr/>
          <a:lstStyle/>
          <a:p>
            <a:r>
              <a:rPr lang="en-US"/>
              <a:t>Methodology</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761998" y="1292714"/>
            <a:ext cx="10668001" cy="465138"/>
          </a:xfrm>
        </p:spPr>
        <p:txBody>
          <a:bodyPr vert="horz" lIns="91440" tIns="45720" rIns="91440" bIns="45720" rtlCol="0" anchor="t">
            <a:normAutofit/>
          </a:bodyPr>
          <a:lstStyle/>
          <a:p>
            <a:r>
              <a:rPr lang="en-US" altLang="en-US" sz="2000">
                <a:solidFill>
                  <a:schemeClr val="accent1"/>
                </a:solidFill>
              </a:rPr>
              <a:t>ALGORITHMS – XLNet</a:t>
            </a:r>
            <a:endParaRPr lang="en-US" altLang="en-US"/>
          </a:p>
        </p:txBody>
      </p:sp>
      <p:sp>
        <p:nvSpPr>
          <p:cNvPr id="18" name="TextBox 17">
            <a:extLst>
              <a:ext uri="{FF2B5EF4-FFF2-40B4-BE49-F238E27FC236}">
                <a16:creationId xmlns:a16="http://schemas.microsoft.com/office/drawing/2014/main" id="{99A4E148-2344-8196-F109-E4807252699A}"/>
              </a:ext>
            </a:extLst>
          </p:cNvPr>
          <p:cNvSpPr txBox="1"/>
          <p:nvPr/>
        </p:nvSpPr>
        <p:spPr>
          <a:xfrm>
            <a:off x="4591665" y="2723535"/>
            <a:ext cx="184731" cy="369332"/>
          </a:xfrm>
          <a:prstGeom prst="rect">
            <a:avLst/>
          </a:prstGeom>
          <a:noFill/>
        </p:spPr>
        <p:txBody>
          <a:bodyPr wrap="none" rtlCol="0">
            <a:spAutoFit/>
          </a:bodyPr>
          <a:lstStyle/>
          <a:p>
            <a:endParaRPr lang="en-US"/>
          </a:p>
        </p:txBody>
      </p:sp>
      <p:sp>
        <p:nvSpPr>
          <p:cNvPr id="19" name="TextBox 18">
            <a:extLst>
              <a:ext uri="{FF2B5EF4-FFF2-40B4-BE49-F238E27FC236}">
                <a16:creationId xmlns:a16="http://schemas.microsoft.com/office/drawing/2014/main" id="{2DFE3D94-0209-0F0A-4670-B29135105B90}"/>
              </a:ext>
            </a:extLst>
          </p:cNvPr>
          <p:cNvSpPr txBox="1"/>
          <p:nvPr/>
        </p:nvSpPr>
        <p:spPr>
          <a:xfrm>
            <a:off x="4975123" y="2261419"/>
            <a:ext cx="184731" cy="369332"/>
          </a:xfrm>
          <a:prstGeom prst="rect">
            <a:avLst/>
          </a:prstGeom>
          <a:noFill/>
        </p:spPr>
        <p:txBody>
          <a:bodyPr wrap="none" rtlCol="0">
            <a:spAutoFit/>
          </a:bodyPr>
          <a:lstStyle/>
          <a:p>
            <a:endParaRPr lang="en-US"/>
          </a:p>
        </p:txBody>
      </p:sp>
      <p:sp>
        <p:nvSpPr>
          <p:cNvPr id="21" name="TextBox 20">
            <a:extLst>
              <a:ext uri="{FF2B5EF4-FFF2-40B4-BE49-F238E27FC236}">
                <a16:creationId xmlns:a16="http://schemas.microsoft.com/office/drawing/2014/main" id="{1DC5AF83-EF74-8166-6872-8C55E2363D3B}"/>
              </a:ext>
            </a:extLst>
          </p:cNvPr>
          <p:cNvSpPr txBox="1"/>
          <p:nvPr/>
        </p:nvSpPr>
        <p:spPr>
          <a:xfrm>
            <a:off x="1386348" y="2438400"/>
            <a:ext cx="184731" cy="369332"/>
          </a:xfrm>
          <a:prstGeom prst="rect">
            <a:avLst/>
          </a:prstGeom>
          <a:noFill/>
        </p:spPr>
        <p:txBody>
          <a:bodyPr wrap="none" rtlCol="0">
            <a:spAutoFit/>
          </a:bodyPr>
          <a:lstStyle/>
          <a:p>
            <a:endParaRPr lang="en-US"/>
          </a:p>
        </p:txBody>
      </p:sp>
      <p:sp>
        <p:nvSpPr>
          <p:cNvPr id="31" name="Rectangle 8">
            <a:extLst>
              <a:ext uri="{FF2B5EF4-FFF2-40B4-BE49-F238E27FC236}">
                <a16:creationId xmlns:a16="http://schemas.microsoft.com/office/drawing/2014/main" id="{D453845F-DC48-C900-2F98-019D2C5B22DF}"/>
              </a:ext>
            </a:extLst>
          </p:cNvPr>
          <p:cNvSpPr txBox="1">
            <a:spLocks noChangeArrowheads="1"/>
          </p:cNvSpPr>
          <p:nvPr/>
        </p:nvSpPr>
        <p:spPr>
          <a:xfrm>
            <a:off x="761998" y="1809737"/>
            <a:ext cx="10043654" cy="3497604"/>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auto">
              <a:lnSpc>
                <a:spcPct val="150000"/>
              </a:lnSpc>
              <a:spcAft>
                <a:spcPts val="0"/>
              </a:spcAft>
              <a:buFont typeface="Arial" panose="020B0604020202020204" pitchFamily="34" charset="0"/>
              <a:buChar char="•"/>
            </a:pPr>
            <a:r>
              <a:rPr lang="en-US" altLang="en-US" b="0"/>
              <a:t>XLNet is a </a:t>
            </a:r>
            <a:r>
              <a:rPr lang="en-US" altLang="en-US">
                <a:solidFill>
                  <a:schemeClr val="accent2"/>
                </a:solidFill>
              </a:rPr>
              <a:t>generalized autoregressive</a:t>
            </a:r>
            <a:r>
              <a:rPr lang="en-US" altLang="en-US" b="0">
                <a:solidFill>
                  <a:schemeClr val="accent2"/>
                </a:solidFill>
              </a:rPr>
              <a:t> </a:t>
            </a:r>
            <a:r>
              <a:rPr lang="en-US" altLang="en-US" b="0"/>
              <a:t>pretraining method.</a:t>
            </a:r>
          </a:p>
          <a:p>
            <a:pPr marL="342900" indent="-342900" fontAlgn="auto">
              <a:lnSpc>
                <a:spcPct val="150000"/>
              </a:lnSpc>
              <a:spcAft>
                <a:spcPts val="0"/>
              </a:spcAft>
              <a:buFont typeface="Arial" panose="020B0604020202020204" pitchFamily="34" charset="0"/>
              <a:buChar char="•"/>
            </a:pPr>
            <a:r>
              <a:rPr lang="en-US" altLang="en-US" b="0"/>
              <a:t>Like the BERT model it uses a </a:t>
            </a:r>
            <a:r>
              <a:rPr lang="en-US" altLang="en-US">
                <a:solidFill>
                  <a:schemeClr val="accent2"/>
                </a:solidFill>
              </a:rPr>
              <a:t>Transformer architecture</a:t>
            </a:r>
          </a:p>
          <a:p>
            <a:pPr marL="342900" indent="-342900" fontAlgn="auto">
              <a:lnSpc>
                <a:spcPct val="150000"/>
              </a:lnSpc>
              <a:spcAft>
                <a:spcPts val="0"/>
              </a:spcAft>
              <a:buFont typeface="Arial" panose="020B0604020202020204" pitchFamily="34" charset="0"/>
              <a:buChar char="•"/>
            </a:pPr>
            <a:r>
              <a:rPr lang="en-US" altLang="en-US" b="0"/>
              <a:t>Unlike the BERT &amp; BiDAF models, </a:t>
            </a:r>
            <a:r>
              <a:rPr lang="en-US" altLang="en-US">
                <a:solidFill>
                  <a:schemeClr val="accent2"/>
                </a:solidFill>
              </a:rPr>
              <a:t>XLNet</a:t>
            </a:r>
            <a:r>
              <a:rPr lang="en-US" altLang="en-US" b="0"/>
              <a:t> relies on </a:t>
            </a:r>
            <a:r>
              <a:rPr lang="en-US" altLang="en-US">
                <a:solidFill>
                  <a:schemeClr val="accent2"/>
                </a:solidFill>
              </a:rPr>
              <a:t>permutation-based training </a:t>
            </a:r>
          </a:p>
          <a:p>
            <a:pPr marL="342900" indent="-342900" fontAlgn="auto">
              <a:lnSpc>
                <a:spcPct val="150000"/>
              </a:lnSpc>
              <a:spcAft>
                <a:spcPts val="0"/>
              </a:spcAft>
              <a:buFont typeface="Arial" panose="020B0604020202020204" pitchFamily="34" charset="0"/>
              <a:buChar char="•"/>
            </a:pPr>
            <a:r>
              <a:rPr lang="en-US" altLang="en-US">
                <a:solidFill>
                  <a:schemeClr val="accent2"/>
                </a:solidFill>
              </a:rPr>
              <a:t>XLNet outperforms BERT </a:t>
            </a:r>
            <a:r>
              <a:rPr lang="en-US" altLang="en-US" b="0"/>
              <a:t>on many language tasks</a:t>
            </a:r>
          </a:p>
          <a:p>
            <a:pPr marL="571500" lvl="1" indent="-342900" fontAlgn="auto">
              <a:lnSpc>
                <a:spcPct val="150000"/>
              </a:lnSpc>
              <a:spcAft>
                <a:spcPts val="0"/>
              </a:spcAft>
            </a:pPr>
            <a:r>
              <a:rPr lang="en-US" altLang="en-US" sz="1600"/>
              <a:t>F1 score of </a:t>
            </a:r>
            <a:r>
              <a:rPr lang="en-US" altLang="en-US" sz="1600">
                <a:solidFill>
                  <a:schemeClr val="accent2"/>
                </a:solidFill>
              </a:rPr>
              <a:t>90.68</a:t>
            </a:r>
            <a:r>
              <a:rPr lang="en-US" altLang="en-US" sz="1600"/>
              <a:t> as compared to </a:t>
            </a:r>
            <a:r>
              <a:rPr lang="en-US" altLang="en-US" sz="1600">
                <a:solidFill>
                  <a:schemeClr val="accent2"/>
                </a:solidFill>
              </a:rPr>
              <a:t>83.06 of BERT </a:t>
            </a:r>
            <a:r>
              <a:rPr lang="en-US" altLang="en-US" sz="1600"/>
              <a:t>on SQuaD 2.0</a:t>
            </a:r>
          </a:p>
          <a:p>
            <a:pPr marL="342900" indent="-342900" fontAlgn="auto">
              <a:lnSpc>
                <a:spcPct val="150000"/>
              </a:lnSpc>
              <a:spcAft>
                <a:spcPts val="0"/>
              </a:spcAft>
              <a:buFont typeface="Arial" panose="020B0604020202020204" pitchFamily="34" charset="0"/>
              <a:buChar char="•"/>
            </a:pPr>
            <a:r>
              <a:rPr lang="en-IN" b="0"/>
              <a:t>This </a:t>
            </a:r>
            <a:r>
              <a:rPr lang="en-IN">
                <a:solidFill>
                  <a:schemeClr val="accent2"/>
                </a:solidFill>
              </a:rPr>
              <a:t>superiority at dealing with longer context </a:t>
            </a:r>
            <a:r>
              <a:rPr lang="en-IN" b="0"/>
              <a:t>could come from the </a:t>
            </a:r>
            <a:r>
              <a:rPr lang="en-IN">
                <a:solidFill>
                  <a:schemeClr val="accent2"/>
                </a:solidFill>
              </a:rPr>
              <a:t>Transformer-XL</a:t>
            </a:r>
            <a:r>
              <a:rPr lang="en-IN" b="0"/>
              <a:t> backbone in </a:t>
            </a:r>
            <a:r>
              <a:rPr lang="en-IN" b="0" err="1"/>
              <a:t>XLNet</a:t>
            </a:r>
            <a:r>
              <a:rPr lang="en-IN" b="0"/>
              <a:t>.</a:t>
            </a:r>
            <a:endParaRPr lang="en-US" altLang="en-US" b="0"/>
          </a:p>
        </p:txBody>
      </p:sp>
      <p:graphicFrame>
        <p:nvGraphicFramePr>
          <p:cNvPr id="32" name="Table 32">
            <a:extLst>
              <a:ext uri="{FF2B5EF4-FFF2-40B4-BE49-F238E27FC236}">
                <a16:creationId xmlns:a16="http://schemas.microsoft.com/office/drawing/2014/main" id="{679347C0-5C9B-AAE1-86DA-0EE0B8CADF8F}"/>
              </a:ext>
            </a:extLst>
          </p:cNvPr>
          <p:cNvGraphicFramePr>
            <a:graphicFrameLocks noGrp="1"/>
          </p:cNvGraphicFramePr>
          <p:nvPr>
            <p:extLst>
              <p:ext uri="{D42A27DB-BD31-4B8C-83A1-F6EECF244321}">
                <p14:modId xmlns:p14="http://schemas.microsoft.com/office/powerpoint/2010/main" val="3516930705"/>
              </p:ext>
            </p:extLst>
          </p:nvPr>
        </p:nvGraphicFramePr>
        <p:xfrm>
          <a:off x="761998" y="5403657"/>
          <a:ext cx="10307484" cy="396240"/>
        </p:xfrm>
        <a:graphic>
          <a:graphicData uri="http://schemas.openxmlformats.org/drawingml/2006/table">
            <a:tbl>
              <a:tblPr>
                <a:tableStyleId>{7DF18680-E054-41AD-8BC1-D1AEF772440D}</a:tableStyleId>
              </a:tblPr>
              <a:tblGrid>
                <a:gridCol w="5039034">
                  <a:extLst>
                    <a:ext uri="{9D8B030D-6E8A-4147-A177-3AD203B41FA5}">
                      <a16:colId xmlns:a16="http://schemas.microsoft.com/office/drawing/2014/main" val="1719458115"/>
                    </a:ext>
                  </a:extLst>
                </a:gridCol>
                <a:gridCol w="5268450">
                  <a:extLst>
                    <a:ext uri="{9D8B030D-6E8A-4147-A177-3AD203B41FA5}">
                      <a16:colId xmlns:a16="http://schemas.microsoft.com/office/drawing/2014/main" val="4185375438"/>
                    </a:ext>
                  </a:extLst>
                </a:gridCol>
              </a:tblGrid>
              <a:tr h="370840">
                <a:tc>
                  <a:txBody>
                    <a:bodyPr/>
                    <a:lstStyle/>
                    <a:p>
                      <a:pPr marL="171450" indent="-171450">
                        <a:buFont typeface="Arial" panose="020B0604020202020204" pitchFamily="34" charset="0"/>
                        <a:buChar char="•"/>
                      </a:pPr>
                      <a:r>
                        <a:rPr lang="en-US" sz="1000" b="0">
                          <a:solidFill>
                            <a:schemeClr val="accent1"/>
                          </a:solidFill>
                        </a:rPr>
                        <a:t>XLNet: Generalized Autoregressive Pretraining for Language Understanding</a:t>
                      </a:r>
                    </a:p>
                    <a:p>
                      <a:r>
                        <a:rPr lang="en-US" sz="1000" b="0">
                          <a:solidFill>
                            <a:schemeClr val="accent1"/>
                          </a:solidFill>
                          <a:hlinkClick r:id="rId5">
                            <a:extLst>
                              <a:ext uri="{A12FA001-AC4F-418D-AE19-62706E023703}">
                                <ahyp:hlinkClr xmlns:ahyp="http://schemas.microsoft.com/office/drawing/2018/hyperlinkcolor" xmlns="" val="tx"/>
                              </a:ext>
                            </a:extLst>
                          </a:hlinkClick>
                        </a:rPr>
                        <a:t>https://arxiv.org/abs/1906.08237</a:t>
                      </a:r>
                      <a:r>
                        <a:rPr lang="en-US" sz="1000" b="0">
                          <a:solidFill>
                            <a:schemeClr val="accent1"/>
                          </a:solidFill>
                        </a:rPr>
                        <a:t> </a:t>
                      </a:r>
                    </a:p>
                  </a:txBody>
                  <a:tcPr/>
                </a:tc>
                <a:tc>
                  <a:txBody>
                    <a:bodyPr/>
                    <a:lstStyle/>
                    <a:p>
                      <a:endParaRPr lang="en-US" sz="1000" b="0">
                        <a:solidFill>
                          <a:schemeClr val="accent1"/>
                        </a:solidFill>
                      </a:endParaRPr>
                    </a:p>
                  </a:txBody>
                  <a:tcPr/>
                </a:tc>
                <a:extLst>
                  <a:ext uri="{0D108BD9-81ED-4DB2-BD59-A6C34878D82A}">
                    <a16:rowId xmlns:a16="http://schemas.microsoft.com/office/drawing/2014/main" val="2285605545"/>
                  </a:ext>
                </a:extLst>
              </a:tr>
            </a:tbl>
          </a:graphicData>
        </a:graphic>
      </p:graphicFrame>
      <p:pic>
        <p:nvPicPr>
          <p:cNvPr id="2" name="Audio 1">
            <a:hlinkClick r:id="" action="ppaction://media"/>
            <a:extLst>
              <a:ext uri="{FF2B5EF4-FFF2-40B4-BE49-F238E27FC236}">
                <a16:creationId xmlns:a16="http://schemas.microsoft.com/office/drawing/2014/main" id="{6156715C-3808-4BD7-A3D9-8DC2C710AE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01934469"/>
      </p:ext>
    </p:extLst>
  </p:cSld>
  <p:clrMapOvr>
    <a:masterClrMapping/>
  </p:clrMapOvr>
  <mc:AlternateContent xmlns:mc="http://schemas.openxmlformats.org/markup-compatibility/2006" xmlns:p14="http://schemas.microsoft.com/office/powerpoint/2010/main">
    <mc:Choice Requires="p14">
      <p:transition spd="med" p14:dur="700" advTm="57514">
        <p:fade/>
      </p:transition>
    </mc:Choice>
    <mc:Fallback xmlns="">
      <p:transition spd="med" advTm="575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762000" y="715964"/>
            <a:ext cx="10591800" cy="646332"/>
          </a:xfrm>
        </p:spPr>
        <p:txBody>
          <a:bodyPr/>
          <a:lstStyle/>
          <a:p>
            <a:r>
              <a:rPr lang="en-US"/>
              <a:t>Activity Table</a:t>
            </a:r>
          </a:p>
        </p:txBody>
      </p:sp>
      <p:sp>
        <p:nvSpPr>
          <p:cNvPr id="11" name="Text Placeholder 10">
            <a:extLst>
              <a:ext uri="{FF2B5EF4-FFF2-40B4-BE49-F238E27FC236}">
                <a16:creationId xmlns:a16="http://schemas.microsoft.com/office/drawing/2014/main" id="{4C6A9FD9-630E-44B9-BED8-AFEA6C84A88B}"/>
              </a:ext>
            </a:extLst>
          </p:cNvPr>
          <p:cNvSpPr>
            <a:spLocks noGrp="1"/>
          </p:cNvSpPr>
          <p:nvPr>
            <p:ph type="body" sz="quarter" idx="11"/>
          </p:nvPr>
        </p:nvSpPr>
        <p:spPr>
          <a:xfrm>
            <a:off x="762000" y="1432562"/>
            <a:ext cx="10667999" cy="750199"/>
          </a:xfrm>
        </p:spPr>
        <p:txBody>
          <a:bodyPr/>
          <a:lstStyle/>
          <a:p>
            <a:r>
              <a:rPr lang="en-US" altLang="en-US"/>
              <a:t>The following are rough estimates of total time dedicated for each activity, by the team.</a:t>
            </a:r>
          </a:p>
        </p:txBody>
      </p:sp>
      <p:graphicFrame>
        <p:nvGraphicFramePr>
          <p:cNvPr id="18" name="Group 85">
            <a:extLst>
              <a:ext uri="{FF2B5EF4-FFF2-40B4-BE49-F238E27FC236}">
                <a16:creationId xmlns:a16="http://schemas.microsoft.com/office/drawing/2014/main" id="{14BC0987-DF66-4F47-953D-7A5171CA5B01}"/>
              </a:ext>
            </a:extLst>
          </p:cNvPr>
          <p:cNvGraphicFramePr>
            <a:graphicFrameLocks noGrp="1"/>
          </p:cNvGraphicFramePr>
          <p:nvPr>
            <p:ph type="tbl" sz="quarter" idx="12"/>
            <p:extLst>
              <p:ext uri="{D42A27DB-BD31-4B8C-83A1-F6EECF244321}">
                <p14:modId xmlns:p14="http://schemas.microsoft.com/office/powerpoint/2010/main" val="2274967871"/>
              </p:ext>
            </p:extLst>
          </p:nvPr>
        </p:nvGraphicFramePr>
        <p:xfrm>
          <a:off x="761999" y="2098548"/>
          <a:ext cx="10668000" cy="3002280"/>
        </p:xfrm>
        <a:graphic>
          <a:graphicData uri="http://schemas.openxmlformats.org/drawingml/2006/table">
            <a:tbl>
              <a:tblPr firstRow="1">
                <a:tableStyleId>{6E25E649-3F16-4E02-A733-19D2CDBF48F0}</a:tableStyleId>
              </a:tblPr>
              <a:tblGrid>
                <a:gridCol w="1778000">
                  <a:extLst>
                    <a:ext uri="{9D8B030D-6E8A-4147-A177-3AD203B41FA5}">
                      <a16:colId xmlns:a16="http://schemas.microsoft.com/office/drawing/2014/main" val="20000"/>
                    </a:ext>
                  </a:extLst>
                </a:gridCol>
                <a:gridCol w="1663136">
                  <a:extLst>
                    <a:ext uri="{9D8B030D-6E8A-4147-A177-3AD203B41FA5}">
                      <a16:colId xmlns:a16="http://schemas.microsoft.com/office/drawing/2014/main" val="20001"/>
                    </a:ext>
                  </a:extLst>
                </a:gridCol>
                <a:gridCol w="1622323">
                  <a:extLst>
                    <a:ext uri="{9D8B030D-6E8A-4147-A177-3AD203B41FA5}">
                      <a16:colId xmlns:a16="http://schemas.microsoft.com/office/drawing/2014/main" val="20002"/>
                    </a:ext>
                  </a:extLst>
                </a:gridCol>
                <a:gridCol w="1612490">
                  <a:extLst>
                    <a:ext uri="{9D8B030D-6E8A-4147-A177-3AD203B41FA5}">
                      <a16:colId xmlns:a16="http://schemas.microsoft.com/office/drawing/2014/main" val="20003"/>
                    </a:ext>
                  </a:extLst>
                </a:gridCol>
                <a:gridCol w="1986116">
                  <a:extLst>
                    <a:ext uri="{9D8B030D-6E8A-4147-A177-3AD203B41FA5}">
                      <a16:colId xmlns:a16="http://schemas.microsoft.com/office/drawing/2014/main" val="20004"/>
                    </a:ext>
                  </a:extLst>
                </a:gridCol>
                <a:gridCol w="2005935">
                  <a:extLst>
                    <a:ext uri="{9D8B030D-6E8A-4147-A177-3AD203B41FA5}">
                      <a16:colId xmlns:a16="http://schemas.microsoft.com/office/drawing/2014/main" val="20005"/>
                    </a:ext>
                  </a:extLst>
                </a:gridCol>
              </a:tblGrid>
              <a:tr h="548640">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400" b="1" u="none" strike="noStrike" cap="none" normalizeH="0" baseline="0">
                          <a:ln>
                            <a:noFill/>
                          </a:ln>
                          <a:solidFill>
                            <a:schemeClr val="tx1"/>
                          </a:solidFill>
                          <a:effectLst/>
                        </a:rPr>
                        <a:t>Literature Review</a:t>
                      </a:r>
                      <a:endParaRPr kumimoji="0" lang="en-US" sz="1400" b="1" i="0" u="none" strike="noStrike" cap="none" normalizeH="0" baseline="0">
                        <a:ln>
                          <a:noFill/>
                        </a:ln>
                        <a:solidFill>
                          <a:schemeClr val="tx1"/>
                        </a:solidFill>
                        <a:effectLst/>
                        <a:latin typeface="+mn-lt"/>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400" b="1" u="none" strike="noStrike" cap="none" normalizeH="0" baseline="0">
                          <a:ln>
                            <a:noFill/>
                          </a:ln>
                          <a:solidFill>
                            <a:schemeClr val="tx1"/>
                          </a:solidFill>
                          <a:effectLst/>
                        </a:rPr>
                        <a:t>Dataset Exploration</a:t>
                      </a:r>
                      <a:endParaRPr kumimoji="0" lang="en-US" sz="1400" b="1" i="0" u="none" strike="noStrike" cap="none" normalizeH="0" baseline="0">
                        <a:ln>
                          <a:noFill/>
                        </a:ln>
                        <a:solidFill>
                          <a:schemeClr val="tx1"/>
                        </a:solidFill>
                        <a:effectLst/>
                        <a:latin typeface="+mn-lt"/>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400" b="1" u="none" strike="noStrike" cap="none" normalizeH="0" baseline="0">
                          <a:ln>
                            <a:noFill/>
                          </a:ln>
                          <a:solidFill>
                            <a:schemeClr val="tx1"/>
                          </a:solidFill>
                          <a:effectLst/>
                        </a:rPr>
                        <a:t>Data Preprocessing </a:t>
                      </a:r>
                      <a:endParaRPr kumimoji="0" lang="en-US" sz="1400" b="1" i="0" u="none" strike="noStrike" cap="none" normalizeH="0" baseline="0">
                        <a:ln>
                          <a:noFill/>
                        </a:ln>
                        <a:solidFill>
                          <a:schemeClr val="tx1"/>
                        </a:solidFill>
                        <a:effectLst/>
                        <a:latin typeface="+mn-lt"/>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400" b="1" u="none" strike="noStrike" cap="none" normalizeH="0" baseline="0">
                          <a:ln>
                            <a:noFill/>
                          </a:ln>
                          <a:solidFill>
                            <a:schemeClr val="tx1"/>
                          </a:solidFill>
                          <a:effectLst/>
                        </a:rPr>
                        <a:t>Understanding Model Architectures &amp; Implementations</a:t>
                      </a:r>
                      <a:endParaRPr kumimoji="0" lang="en-US" sz="1400" b="1" i="0" u="none" strike="noStrike" cap="none" normalizeH="0" baseline="0">
                        <a:ln>
                          <a:noFill/>
                        </a:ln>
                        <a:solidFill>
                          <a:schemeClr val="tx1"/>
                        </a:solidFill>
                        <a:effectLst/>
                        <a:latin typeface="+mn-lt"/>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400" b="1" u="none" strike="noStrike" cap="none" normalizeH="0" baseline="0">
                          <a:ln>
                            <a:noFill/>
                          </a:ln>
                          <a:solidFill>
                            <a:schemeClr val="tx1"/>
                          </a:solidFill>
                          <a:effectLst/>
                        </a:rPr>
                        <a:t>Training &amp; Hyperparameter Tuning &amp; Result Analysis</a:t>
                      </a:r>
                      <a:endParaRPr kumimoji="0" lang="en-US" sz="1400" b="1" i="0" u="none" strike="noStrike" cap="none" normalizeH="0" baseline="0">
                        <a:ln>
                          <a:noFill/>
                        </a:ln>
                        <a:solidFill>
                          <a:schemeClr val="tx1"/>
                        </a:solidFill>
                        <a:effectLst/>
                        <a:latin typeface="+mn-lt"/>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400" b="1" u="none" strike="noStrike" cap="none" normalizeH="0" baseline="0">
                          <a:ln>
                            <a:noFill/>
                          </a:ln>
                          <a:solidFill>
                            <a:schemeClr val="tx1"/>
                          </a:solidFill>
                          <a:effectLst/>
                        </a:rPr>
                        <a:t>Presentation &amp; Code Formatting</a:t>
                      </a:r>
                      <a:endParaRPr kumimoji="0" lang="en-US" sz="1400" b="1" i="0" u="none" strike="noStrike" cap="none" normalizeH="0" baseline="0">
                        <a:ln>
                          <a:noFill/>
                        </a:ln>
                        <a:solidFill>
                          <a:schemeClr val="tx1"/>
                        </a:solidFill>
                        <a:effectLst/>
                        <a:latin typeface="+mn-lt"/>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548640">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400" b="0" u="none" strike="noStrike" cap="none" normalizeH="0" baseline="0">
                          <a:ln>
                            <a:noFill/>
                          </a:ln>
                          <a:solidFill>
                            <a:srgbClr val="000000"/>
                          </a:solidFill>
                          <a:effectLst/>
                        </a:rPr>
                        <a:t>5Hr</a:t>
                      </a:r>
                      <a:endParaRPr kumimoji="0" lang="en-US" sz="1400" b="0" i="0" u="none" strike="noStrike" cap="none" normalizeH="0" baseline="0">
                        <a:ln>
                          <a:noFill/>
                        </a:ln>
                        <a:solidFill>
                          <a:srgbClr val="000000"/>
                        </a:solidFill>
                        <a:effectLst/>
                        <a:latin typeface="+mn-lt"/>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400" b="0" u="none" strike="noStrike" cap="none" normalizeH="0" baseline="0">
                          <a:ln>
                            <a:noFill/>
                          </a:ln>
                          <a:solidFill>
                            <a:srgbClr val="000000"/>
                          </a:solidFill>
                          <a:effectLst/>
                        </a:rPr>
                        <a:t>4Hr</a:t>
                      </a:r>
                      <a:endParaRPr kumimoji="0" lang="en-US" sz="1400" b="0" i="0" u="none" strike="noStrike" cap="none" normalizeH="0" baseline="0">
                        <a:ln>
                          <a:noFill/>
                        </a:ln>
                        <a:solidFill>
                          <a:srgbClr val="000000"/>
                        </a:solidFill>
                        <a:effectLst/>
                        <a:latin typeface="+mn-lt"/>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400" b="0" u="none" strike="noStrike" cap="none" normalizeH="0" baseline="0">
                          <a:ln>
                            <a:noFill/>
                          </a:ln>
                          <a:solidFill>
                            <a:srgbClr val="000000"/>
                          </a:solidFill>
                          <a:effectLst/>
                        </a:rPr>
                        <a:t>2Hr</a:t>
                      </a:r>
                      <a:endParaRPr kumimoji="0" lang="en-US" sz="1400" b="0" i="0" u="none" strike="noStrike" cap="none" normalizeH="0" baseline="0">
                        <a:ln>
                          <a:noFill/>
                        </a:ln>
                        <a:solidFill>
                          <a:srgbClr val="000000"/>
                        </a:solidFill>
                        <a:effectLst/>
                        <a:latin typeface="+mn-lt"/>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400" b="0" u="none" strike="noStrike" cap="none" normalizeH="0" baseline="0">
                          <a:ln>
                            <a:noFill/>
                          </a:ln>
                          <a:solidFill>
                            <a:srgbClr val="000000"/>
                          </a:solidFill>
                          <a:effectLst/>
                        </a:rPr>
                        <a:t>15+Hr</a:t>
                      </a:r>
                      <a:endParaRPr kumimoji="0" lang="en-US" sz="1400" b="0" i="0" u="none" strike="noStrike" cap="none" normalizeH="0" baseline="0">
                        <a:ln>
                          <a:noFill/>
                        </a:ln>
                        <a:solidFill>
                          <a:srgbClr val="000000"/>
                        </a:solidFill>
                        <a:effectLst/>
                        <a:latin typeface="+mn-lt"/>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400" b="0" u="none" strike="noStrike" cap="none" normalizeH="0" baseline="0">
                          <a:ln>
                            <a:noFill/>
                          </a:ln>
                          <a:solidFill>
                            <a:srgbClr val="000000"/>
                          </a:solidFill>
                          <a:effectLst/>
                        </a:rPr>
                        <a:t>25+Hr</a:t>
                      </a:r>
                      <a:endParaRPr kumimoji="0" lang="en-US" sz="1400" b="0" i="0" u="none" strike="noStrike" cap="none" normalizeH="0" baseline="0">
                        <a:ln>
                          <a:noFill/>
                        </a:ln>
                        <a:solidFill>
                          <a:srgbClr val="000000"/>
                        </a:solidFill>
                        <a:effectLst/>
                        <a:latin typeface="+mn-lt"/>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400" b="0" u="none" strike="noStrike" cap="none" normalizeH="0" baseline="0">
                          <a:ln>
                            <a:noFill/>
                          </a:ln>
                          <a:solidFill>
                            <a:srgbClr val="000000"/>
                          </a:solidFill>
                          <a:effectLst/>
                        </a:rPr>
                        <a:t>7Hr</a:t>
                      </a:r>
                      <a:endParaRPr kumimoji="0" lang="en-US" sz="1400" b="0" i="0" u="none" strike="noStrike" cap="none" normalizeH="0" baseline="0">
                        <a:ln>
                          <a:noFill/>
                        </a:ln>
                        <a:solidFill>
                          <a:srgbClr val="000000"/>
                        </a:solidFill>
                        <a:effectLst/>
                        <a:latin typeface="+mn-lt"/>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797775">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endParaRPr kumimoji="0" lang="en-US" sz="1400" b="0" i="0" u="none" strike="noStrike" cap="none" normalizeH="0" baseline="0">
                        <a:ln>
                          <a:noFill/>
                        </a:ln>
                        <a:solidFill>
                          <a:srgbClr val="000000"/>
                        </a:solidFill>
                        <a:effectLst/>
                        <a:latin typeface="+mn-lt"/>
                      </a:endParaRPr>
                    </a:p>
                  </a:txBody>
                  <a:tcPr marT="18288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400" b="0" i="0" u="none" strike="noStrike" cap="none" normalizeH="0" baseline="0">
                          <a:ln>
                            <a:noFill/>
                          </a:ln>
                          <a:solidFill>
                            <a:srgbClr val="000000"/>
                          </a:solidFill>
                          <a:effectLst/>
                          <a:latin typeface="+mn-lt"/>
                        </a:rPr>
                        <a:t>Understanding the SQuaD dataset and exploring its various versions. </a:t>
                      </a:r>
                    </a:p>
                  </a:txBody>
                  <a:tcPr marT="18288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400" b="0" i="0" u="none" strike="noStrike" cap="none" normalizeH="0" baseline="0">
                          <a:ln>
                            <a:noFill/>
                          </a:ln>
                          <a:solidFill>
                            <a:srgbClr val="000000"/>
                          </a:solidFill>
                          <a:effectLst/>
                          <a:latin typeface="+mn-lt"/>
                        </a:rPr>
                        <a:t>Exploration of various techniques to transform original text to efficient features.</a:t>
                      </a:r>
                    </a:p>
                  </a:txBody>
                  <a:tcPr marT="18288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400" b="0" u="none" strike="noStrike" cap="none" normalizeH="0" baseline="0">
                          <a:ln>
                            <a:noFill/>
                          </a:ln>
                          <a:solidFill>
                            <a:srgbClr val="000000"/>
                          </a:solidFill>
                          <a:effectLst/>
                        </a:rPr>
                        <a:t>Time consuming due to lack of computing power. Training </a:t>
                      </a:r>
                      <a:r>
                        <a:rPr kumimoji="0" lang="en-US" sz="1400" b="1" u="none" strike="noStrike" cap="none" normalizeH="0" baseline="0">
                          <a:ln>
                            <a:noFill/>
                          </a:ln>
                          <a:solidFill>
                            <a:schemeClr val="accent6"/>
                          </a:solidFill>
                          <a:effectLst/>
                        </a:rPr>
                        <a:t>1 epoch takes ~2hr on GPU</a:t>
                      </a:r>
                      <a:r>
                        <a:rPr kumimoji="0" lang="en-US" sz="1400" b="1" u="none" strike="noStrike" cap="none" normalizeH="0" baseline="0">
                          <a:ln>
                            <a:noFill/>
                          </a:ln>
                          <a:solidFill>
                            <a:srgbClr val="000000"/>
                          </a:solidFill>
                          <a:effectLst/>
                        </a:rPr>
                        <a:t> </a:t>
                      </a:r>
                      <a:r>
                        <a:rPr kumimoji="0" lang="en-US" sz="1400" b="0" u="none" strike="noStrike" cap="none" normalizeH="0" baseline="0">
                          <a:ln>
                            <a:noFill/>
                          </a:ln>
                          <a:solidFill>
                            <a:srgbClr val="000000"/>
                          </a:solidFill>
                          <a:effectLst/>
                        </a:rPr>
                        <a:t>enabled Google Colab environment. </a:t>
                      </a:r>
                    </a:p>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400" b="1" u="none" strike="noStrike" cap="none" normalizeH="0" baseline="0">
                          <a:ln>
                            <a:noFill/>
                          </a:ln>
                          <a:solidFill>
                            <a:schemeClr val="accent6"/>
                          </a:solidFill>
                          <a:effectLst/>
                        </a:rPr>
                        <a:t>10 epochs per model = ~20Hr </a:t>
                      </a:r>
                    </a:p>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400" b="1" i="0" u="none" strike="noStrike" cap="none" normalizeH="0" baseline="0">
                          <a:ln>
                            <a:noFill/>
                          </a:ln>
                          <a:solidFill>
                            <a:schemeClr val="accent6"/>
                          </a:solidFill>
                          <a:effectLst/>
                          <a:latin typeface="+mn-lt"/>
                        </a:rPr>
                        <a:t>20 * 3 = </a:t>
                      </a:r>
                      <a:r>
                        <a:rPr kumimoji="0" lang="en-US" sz="1400" b="1" i="0" u="sng" strike="noStrike" cap="none" normalizeH="0" baseline="0">
                          <a:ln>
                            <a:noFill/>
                          </a:ln>
                          <a:solidFill>
                            <a:schemeClr val="accent6"/>
                          </a:solidFill>
                          <a:effectLst/>
                          <a:latin typeface="+mn-lt"/>
                        </a:rPr>
                        <a:t>~60H (for training</a:t>
                      </a:r>
                      <a:r>
                        <a:rPr kumimoji="0" lang="en-US" sz="1400" b="0" i="0" u="sng" strike="noStrike" cap="none" normalizeH="0" baseline="0">
                          <a:ln>
                            <a:noFill/>
                          </a:ln>
                          <a:solidFill>
                            <a:schemeClr val="accent6"/>
                          </a:solidFill>
                          <a:effectLst/>
                          <a:latin typeface="+mn-lt"/>
                        </a:rPr>
                        <a:t>)</a:t>
                      </a:r>
                    </a:p>
                  </a:txBody>
                  <a:tcPr marT="18288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endParaRPr kumimoji="0" lang="en-US" sz="1400" b="0" i="0" u="none" strike="noStrike" cap="none" normalizeH="0" baseline="0">
                        <a:ln>
                          <a:noFill/>
                        </a:ln>
                        <a:solidFill>
                          <a:srgbClr val="000000"/>
                        </a:solidFill>
                        <a:effectLst/>
                        <a:latin typeface="+mn-lt"/>
                      </a:endParaRPr>
                    </a:p>
                  </a:txBody>
                  <a:tcPr marT="1828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endParaRPr kumimoji="0" lang="en-US" sz="1400" b="0" i="0" u="none" strike="noStrike" cap="none" normalizeH="0" baseline="0">
                        <a:ln>
                          <a:noFill/>
                        </a:ln>
                        <a:solidFill>
                          <a:srgbClr val="000000"/>
                        </a:solidFill>
                        <a:effectLst/>
                        <a:latin typeface="+mn-lt"/>
                      </a:endParaRPr>
                    </a:p>
                  </a:txBody>
                  <a:tcPr marT="18288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Text Placeholder 5">
            <a:extLst>
              <a:ext uri="{FF2B5EF4-FFF2-40B4-BE49-F238E27FC236}">
                <a16:creationId xmlns:a16="http://schemas.microsoft.com/office/drawing/2014/main" id="{038C249D-ACE5-D0E0-5BE1-C4D64196932A}"/>
              </a:ext>
            </a:extLst>
          </p:cNvPr>
          <p:cNvSpPr txBox="1">
            <a:spLocks/>
          </p:cNvSpPr>
          <p:nvPr/>
        </p:nvSpPr>
        <p:spPr>
          <a:xfrm>
            <a:off x="761999" y="5269238"/>
            <a:ext cx="9207911" cy="6463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Bef>
                <a:spcPts val="0"/>
              </a:spcBef>
              <a:spcAft>
                <a:spcPts val="0"/>
              </a:spcAft>
              <a:buNone/>
            </a:pPr>
            <a:r>
              <a:rPr lang="en-US" sz="1000" b="1"/>
              <a:t>** Despite our best efforts we were not able to get results for the BiDAF model; the following were tried</a:t>
            </a:r>
          </a:p>
          <a:p>
            <a:pPr fontAlgn="auto">
              <a:spcBef>
                <a:spcPts val="0"/>
              </a:spcBef>
              <a:spcAft>
                <a:spcPts val="0"/>
              </a:spcAft>
            </a:pPr>
            <a:r>
              <a:rPr lang="en-US" sz="1000" b="1"/>
              <a:t>BiDAF implementation from the allennlp package</a:t>
            </a:r>
          </a:p>
          <a:p>
            <a:pPr fontAlgn="auto">
              <a:spcBef>
                <a:spcPts val="0"/>
              </a:spcBef>
              <a:spcAft>
                <a:spcPts val="0"/>
              </a:spcAft>
            </a:pPr>
            <a:r>
              <a:rPr lang="en-US" sz="1000" b="1"/>
              <a:t>BiDAF implementation from TensorFlow v1 </a:t>
            </a:r>
          </a:p>
          <a:p>
            <a:pPr fontAlgn="auto">
              <a:spcBef>
                <a:spcPts val="0"/>
              </a:spcBef>
              <a:spcAft>
                <a:spcPts val="0"/>
              </a:spcAft>
            </a:pPr>
            <a:r>
              <a:rPr lang="en-US" sz="1000" b="1"/>
              <a:t>BiDAF implementation from PyTorch v0.4.0</a:t>
            </a:r>
          </a:p>
        </p:txBody>
      </p:sp>
      <p:pic>
        <p:nvPicPr>
          <p:cNvPr id="6" name="Audio Recording 11-Apr-2023 at 3:09:31 PM">
            <a:hlinkClick r:id="" action="ppaction://media"/>
            <a:extLst>
              <a:ext uri="{FF2B5EF4-FFF2-40B4-BE49-F238E27FC236}">
                <a16:creationId xmlns:a16="http://schemas.microsoft.com/office/drawing/2014/main" id="{84B540CA-EB87-79FD-3FE4-C90ACA1193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26839" y="6023077"/>
            <a:ext cx="812800" cy="812800"/>
          </a:xfrm>
          <a:prstGeom prst="rect">
            <a:avLst/>
          </a:prstGeom>
        </p:spPr>
      </p:pic>
    </p:spTree>
    <p:extLst>
      <p:ext uri="{BB962C8B-B14F-4D97-AF65-F5344CB8AC3E}">
        <p14:creationId xmlns:p14="http://schemas.microsoft.com/office/powerpoint/2010/main" val="2957678139"/>
      </p:ext>
    </p:extLst>
  </p:cSld>
  <p:clrMapOvr>
    <a:masterClrMapping/>
  </p:clrMapOvr>
  <mc:AlternateContent xmlns:mc="http://schemas.openxmlformats.org/markup-compatibility/2006" xmlns:p14="http://schemas.microsoft.com/office/powerpoint/2010/main">
    <mc:Choice Requires="p14">
      <p:transition spd="med" p14:dur="700" advTm="56160">
        <p:fade/>
      </p:transition>
    </mc:Choice>
    <mc:Fallback xmlns="">
      <p:transition spd="med" advTm="5616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68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762000" y="715963"/>
            <a:ext cx="5334000" cy="1189038"/>
          </a:xfrm>
        </p:spPr>
        <p:txBody>
          <a:bodyPr/>
          <a:lstStyle/>
          <a:p>
            <a:r>
              <a:rPr lang="en-US"/>
              <a:t>Results</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762000" y="1476735"/>
            <a:ext cx="5334000" cy="465138"/>
          </a:xfrm>
        </p:spPr>
        <p:txBody>
          <a:bodyPr vert="horz" lIns="91440" tIns="45720" rIns="91440" bIns="45720" rtlCol="0" anchor="t">
            <a:normAutofit/>
          </a:bodyPr>
          <a:lstStyle/>
          <a:p>
            <a:r>
              <a:rPr lang="en-US" altLang="en-US" sz="2000">
                <a:solidFill>
                  <a:schemeClr val="accent1"/>
                </a:solidFill>
              </a:rPr>
              <a:t>Quantitative</a:t>
            </a:r>
          </a:p>
          <a:p>
            <a:endParaRPr lang="en-US" altLang="en-US"/>
          </a:p>
        </p:txBody>
      </p:sp>
      <p:sp>
        <p:nvSpPr>
          <p:cNvPr id="18" name="TextBox 17">
            <a:extLst>
              <a:ext uri="{FF2B5EF4-FFF2-40B4-BE49-F238E27FC236}">
                <a16:creationId xmlns:a16="http://schemas.microsoft.com/office/drawing/2014/main" id="{99A4E148-2344-8196-F109-E4807252699A}"/>
              </a:ext>
            </a:extLst>
          </p:cNvPr>
          <p:cNvSpPr txBox="1"/>
          <p:nvPr/>
        </p:nvSpPr>
        <p:spPr>
          <a:xfrm>
            <a:off x="4591665" y="2723535"/>
            <a:ext cx="184731" cy="369332"/>
          </a:xfrm>
          <a:prstGeom prst="rect">
            <a:avLst/>
          </a:prstGeom>
          <a:noFill/>
        </p:spPr>
        <p:txBody>
          <a:bodyPr wrap="none" rtlCol="0">
            <a:spAutoFit/>
          </a:bodyPr>
          <a:lstStyle/>
          <a:p>
            <a:endParaRPr lang="en-US"/>
          </a:p>
        </p:txBody>
      </p:sp>
      <p:sp>
        <p:nvSpPr>
          <p:cNvPr id="19" name="TextBox 18">
            <a:extLst>
              <a:ext uri="{FF2B5EF4-FFF2-40B4-BE49-F238E27FC236}">
                <a16:creationId xmlns:a16="http://schemas.microsoft.com/office/drawing/2014/main" id="{2DFE3D94-0209-0F0A-4670-B29135105B90}"/>
              </a:ext>
            </a:extLst>
          </p:cNvPr>
          <p:cNvSpPr txBox="1"/>
          <p:nvPr/>
        </p:nvSpPr>
        <p:spPr>
          <a:xfrm>
            <a:off x="4975123" y="2261419"/>
            <a:ext cx="184731" cy="369332"/>
          </a:xfrm>
          <a:prstGeom prst="rect">
            <a:avLst/>
          </a:prstGeom>
          <a:noFill/>
        </p:spPr>
        <p:txBody>
          <a:bodyPr wrap="none" rtlCol="0">
            <a:spAutoFit/>
          </a:bodyPr>
          <a:lstStyle/>
          <a:p>
            <a:endParaRPr lang="en-US"/>
          </a:p>
        </p:txBody>
      </p:sp>
      <p:sp>
        <p:nvSpPr>
          <p:cNvPr id="21" name="TextBox 20">
            <a:extLst>
              <a:ext uri="{FF2B5EF4-FFF2-40B4-BE49-F238E27FC236}">
                <a16:creationId xmlns:a16="http://schemas.microsoft.com/office/drawing/2014/main" id="{1DC5AF83-EF74-8166-6872-8C55E2363D3B}"/>
              </a:ext>
            </a:extLst>
          </p:cNvPr>
          <p:cNvSpPr txBox="1"/>
          <p:nvPr/>
        </p:nvSpPr>
        <p:spPr>
          <a:xfrm>
            <a:off x="1386348" y="2438400"/>
            <a:ext cx="184731" cy="369332"/>
          </a:xfrm>
          <a:prstGeom prst="rect">
            <a:avLst/>
          </a:prstGeom>
          <a:noFill/>
        </p:spPr>
        <p:txBody>
          <a:bodyPr wrap="none" rtlCol="0">
            <a:spAutoFit/>
          </a:bodyPr>
          <a:lstStyle/>
          <a:p>
            <a:endParaRPr lang="en-US"/>
          </a:p>
        </p:txBody>
      </p:sp>
      <p:graphicFrame>
        <p:nvGraphicFramePr>
          <p:cNvPr id="2" name="Table 3">
            <a:extLst>
              <a:ext uri="{FF2B5EF4-FFF2-40B4-BE49-F238E27FC236}">
                <a16:creationId xmlns:a16="http://schemas.microsoft.com/office/drawing/2014/main" id="{7B1BBB45-9E3A-89AB-49C9-28A098F93A4B}"/>
              </a:ext>
            </a:extLst>
          </p:cNvPr>
          <p:cNvGraphicFramePr>
            <a:graphicFrameLocks noGrp="1"/>
          </p:cNvGraphicFramePr>
          <p:nvPr>
            <p:extLst>
              <p:ext uri="{D42A27DB-BD31-4B8C-83A1-F6EECF244321}">
                <p14:modId xmlns:p14="http://schemas.microsoft.com/office/powerpoint/2010/main" val="801220329"/>
              </p:ext>
            </p:extLst>
          </p:nvPr>
        </p:nvGraphicFramePr>
        <p:xfrm>
          <a:off x="5570113" y="3080198"/>
          <a:ext cx="6303731" cy="1972976"/>
        </p:xfrm>
        <a:graphic>
          <a:graphicData uri="http://schemas.openxmlformats.org/drawingml/2006/table">
            <a:tbl>
              <a:tblPr firstRow="1" bandRow="1">
                <a:tableStyleId>{5C22544A-7EE6-4342-B048-85BDC9FD1C3A}</a:tableStyleId>
              </a:tblPr>
              <a:tblGrid>
                <a:gridCol w="900533">
                  <a:extLst>
                    <a:ext uri="{9D8B030D-6E8A-4147-A177-3AD203B41FA5}">
                      <a16:colId xmlns:a16="http://schemas.microsoft.com/office/drawing/2014/main" val="2196177034"/>
                    </a:ext>
                  </a:extLst>
                </a:gridCol>
                <a:gridCol w="900533">
                  <a:extLst>
                    <a:ext uri="{9D8B030D-6E8A-4147-A177-3AD203B41FA5}">
                      <a16:colId xmlns:a16="http://schemas.microsoft.com/office/drawing/2014/main" val="3784079444"/>
                    </a:ext>
                  </a:extLst>
                </a:gridCol>
                <a:gridCol w="900533">
                  <a:extLst>
                    <a:ext uri="{9D8B030D-6E8A-4147-A177-3AD203B41FA5}">
                      <a16:colId xmlns:a16="http://schemas.microsoft.com/office/drawing/2014/main" val="3055162409"/>
                    </a:ext>
                  </a:extLst>
                </a:gridCol>
                <a:gridCol w="900533">
                  <a:extLst>
                    <a:ext uri="{9D8B030D-6E8A-4147-A177-3AD203B41FA5}">
                      <a16:colId xmlns:a16="http://schemas.microsoft.com/office/drawing/2014/main" val="3389960666"/>
                    </a:ext>
                  </a:extLst>
                </a:gridCol>
                <a:gridCol w="900533">
                  <a:extLst>
                    <a:ext uri="{9D8B030D-6E8A-4147-A177-3AD203B41FA5}">
                      <a16:colId xmlns:a16="http://schemas.microsoft.com/office/drawing/2014/main" val="2418679910"/>
                    </a:ext>
                  </a:extLst>
                </a:gridCol>
                <a:gridCol w="900533">
                  <a:extLst>
                    <a:ext uri="{9D8B030D-6E8A-4147-A177-3AD203B41FA5}">
                      <a16:colId xmlns:a16="http://schemas.microsoft.com/office/drawing/2014/main" val="967154272"/>
                    </a:ext>
                  </a:extLst>
                </a:gridCol>
                <a:gridCol w="900533">
                  <a:extLst>
                    <a:ext uri="{9D8B030D-6E8A-4147-A177-3AD203B41FA5}">
                      <a16:colId xmlns:a16="http://schemas.microsoft.com/office/drawing/2014/main" val="4175837835"/>
                    </a:ext>
                  </a:extLst>
                </a:gridCol>
              </a:tblGrid>
              <a:tr h="402464">
                <a:tc rowSpan="2">
                  <a:txBody>
                    <a:bodyPr/>
                    <a:lstStyle/>
                    <a:p>
                      <a:pPr algn="ctr"/>
                      <a:r>
                        <a:rPr lang="en-GB"/>
                        <a:t>Model</a:t>
                      </a:r>
                    </a:p>
                  </a:txBody>
                  <a:tcPr anchor="ctr"/>
                </a:tc>
                <a:tc gridSpan="3">
                  <a:txBody>
                    <a:bodyPr/>
                    <a:lstStyle/>
                    <a:p>
                      <a:pPr algn="ctr"/>
                      <a:r>
                        <a:rPr lang="en-GB"/>
                        <a:t>Accuracy</a:t>
                      </a:r>
                    </a:p>
                  </a:txBody>
                  <a:tcPr anchor="ctr"/>
                </a:tc>
                <a:tc hMerge="1">
                  <a:txBody>
                    <a:bodyPr/>
                    <a:lstStyle/>
                    <a:p>
                      <a:endParaRPr lang="en-US"/>
                    </a:p>
                  </a:txBody>
                  <a:tcPr anchor="ctr"/>
                </a:tc>
                <a:tc hMerge="1">
                  <a:txBody>
                    <a:bodyPr/>
                    <a:lstStyle/>
                    <a:p>
                      <a:endParaRPr lang="en-US"/>
                    </a:p>
                  </a:txBody>
                  <a:tcPr anchor="ctr"/>
                </a:tc>
                <a:tc gridSpan="3">
                  <a:txBody>
                    <a:bodyPr/>
                    <a:lstStyle/>
                    <a:p>
                      <a:pPr algn="ctr"/>
                      <a:r>
                        <a:rPr lang="en-GB"/>
                        <a:t>F1-Score</a:t>
                      </a:r>
                    </a:p>
                  </a:txBody>
                  <a:tcPr anchor="ctr"/>
                </a:tc>
                <a:tc hMerge="1">
                  <a:txBody>
                    <a:bodyPr/>
                    <a:lstStyle/>
                    <a:p>
                      <a:endParaRPr lang="en-US"/>
                    </a:p>
                  </a:txBody>
                  <a:tcPr anchor="ctr"/>
                </a:tc>
                <a:tc hMerge="1">
                  <a:txBody>
                    <a:bodyPr/>
                    <a:lstStyle/>
                    <a:p>
                      <a:endParaRPr lang="en-US"/>
                    </a:p>
                  </a:txBody>
                  <a:tcPr anchor="ctr"/>
                </a:tc>
                <a:extLst>
                  <a:ext uri="{0D108BD9-81ED-4DB2-BD59-A6C34878D82A}">
                    <a16:rowId xmlns:a16="http://schemas.microsoft.com/office/drawing/2014/main" val="2263264660"/>
                  </a:ext>
                </a:extLst>
              </a:tr>
              <a:tr h="392628">
                <a:tc vMerge="1">
                  <a:txBody>
                    <a:bodyPr/>
                    <a:lstStyle/>
                    <a:p>
                      <a:endParaRPr lang="en-US"/>
                    </a:p>
                  </a:txBody>
                  <a:tcPr anchor="ctr"/>
                </a:tc>
                <a:tc>
                  <a:txBody>
                    <a:bodyPr/>
                    <a:lstStyle/>
                    <a:p>
                      <a:pPr algn="ctr"/>
                      <a:r>
                        <a:rPr lang="en-GB"/>
                        <a:t>Top-1</a:t>
                      </a:r>
                    </a:p>
                  </a:txBody>
                  <a:tcPr anchor="ctr"/>
                </a:tc>
                <a:tc>
                  <a:txBody>
                    <a:bodyPr/>
                    <a:lstStyle/>
                    <a:p>
                      <a:pPr algn="ctr"/>
                      <a:r>
                        <a:rPr lang="en-GB"/>
                        <a:t>Top-3</a:t>
                      </a:r>
                    </a:p>
                  </a:txBody>
                  <a:tcPr anchor="ctr"/>
                </a:tc>
                <a:tc>
                  <a:txBody>
                    <a:bodyPr/>
                    <a:lstStyle/>
                    <a:p>
                      <a:pPr algn="ctr"/>
                      <a:r>
                        <a:rPr lang="en-GB"/>
                        <a:t>Top-5</a:t>
                      </a:r>
                    </a:p>
                  </a:txBody>
                  <a:tcPr anchor="ctr"/>
                </a:tc>
                <a:tc>
                  <a:txBody>
                    <a:bodyPr/>
                    <a:lstStyle/>
                    <a:p>
                      <a:pPr algn="ctr"/>
                      <a:r>
                        <a:rPr lang="en-GB"/>
                        <a:t>Top-1</a:t>
                      </a:r>
                    </a:p>
                  </a:txBody>
                  <a:tcPr anchor="ctr"/>
                </a:tc>
                <a:tc>
                  <a:txBody>
                    <a:bodyPr/>
                    <a:lstStyle/>
                    <a:p>
                      <a:pPr algn="ctr"/>
                      <a:r>
                        <a:rPr lang="en-GB"/>
                        <a:t>Top-3</a:t>
                      </a:r>
                    </a:p>
                  </a:txBody>
                  <a:tcPr anchor="ctr"/>
                </a:tc>
                <a:tc>
                  <a:txBody>
                    <a:bodyPr/>
                    <a:lstStyle/>
                    <a:p>
                      <a:pPr algn="ctr"/>
                      <a:r>
                        <a:rPr lang="en-GB"/>
                        <a:t>Top-5</a:t>
                      </a:r>
                    </a:p>
                  </a:txBody>
                  <a:tcPr anchor="ctr"/>
                </a:tc>
                <a:extLst>
                  <a:ext uri="{0D108BD9-81ED-4DB2-BD59-A6C34878D82A}">
                    <a16:rowId xmlns:a16="http://schemas.microsoft.com/office/drawing/2014/main" val="515976447"/>
                  </a:ext>
                </a:extLst>
              </a:tr>
              <a:tr h="392628">
                <a:tc>
                  <a:txBody>
                    <a:bodyPr/>
                    <a:lstStyle/>
                    <a:p>
                      <a:pPr algn="ctr"/>
                      <a:r>
                        <a:rPr lang="en-GB"/>
                        <a:t>BERT</a:t>
                      </a:r>
                    </a:p>
                  </a:txBody>
                  <a:tcPr anchor="ctr"/>
                </a:tc>
                <a:tc>
                  <a:txBody>
                    <a:bodyPr/>
                    <a:lstStyle/>
                    <a:p>
                      <a:pPr algn="ctr"/>
                      <a:r>
                        <a:rPr lang="en-GB"/>
                        <a:t>0.071</a:t>
                      </a:r>
                    </a:p>
                  </a:txBody>
                  <a:tcPr anchor="ctr"/>
                </a:tc>
                <a:tc>
                  <a:txBody>
                    <a:bodyPr/>
                    <a:lstStyle/>
                    <a:p>
                      <a:pPr algn="ctr"/>
                      <a:r>
                        <a:rPr lang="en-GB"/>
                        <a:t>0.174</a:t>
                      </a:r>
                    </a:p>
                  </a:txBody>
                  <a:tcPr anchor="ctr"/>
                </a:tc>
                <a:tc>
                  <a:txBody>
                    <a:bodyPr/>
                    <a:lstStyle/>
                    <a:p>
                      <a:pPr algn="ctr"/>
                      <a:r>
                        <a:rPr lang="en-GB"/>
                        <a:t>0.255</a:t>
                      </a:r>
                    </a:p>
                  </a:txBody>
                  <a:tcPr anchor="ctr"/>
                </a:tc>
                <a:tc>
                  <a:txBody>
                    <a:bodyPr/>
                    <a:lstStyle/>
                    <a:p>
                      <a:pPr algn="ctr"/>
                      <a:r>
                        <a:rPr lang="en-GB"/>
                        <a:t>0.071</a:t>
                      </a:r>
                    </a:p>
                  </a:txBody>
                  <a:tcPr anchor="ctr"/>
                </a:tc>
                <a:tc>
                  <a:txBody>
                    <a:bodyPr/>
                    <a:lstStyle/>
                    <a:p>
                      <a:pPr algn="ctr"/>
                      <a:r>
                        <a:rPr lang="en-GB"/>
                        <a:t>0.087</a:t>
                      </a:r>
                    </a:p>
                  </a:txBody>
                  <a:tcPr anchor="ctr"/>
                </a:tc>
                <a:tc>
                  <a:txBody>
                    <a:bodyPr/>
                    <a:lstStyle/>
                    <a:p>
                      <a:pPr algn="ctr"/>
                      <a:r>
                        <a:rPr lang="en-GB"/>
                        <a:t>0.085</a:t>
                      </a:r>
                    </a:p>
                  </a:txBody>
                  <a:tcPr anchor="ctr"/>
                </a:tc>
                <a:extLst>
                  <a:ext uri="{0D108BD9-81ED-4DB2-BD59-A6C34878D82A}">
                    <a16:rowId xmlns:a16="http://schemas.microsoft.com/office/drawing/2014/main" val="2639828171"/>
                  </a:ext>
                </a:extLst>
              </a:tr>
              <a:tr h="392628">
                <a:tc>
                  <a:txBody>
                    <a:bodyPr/>
                    <a:lstStyle/>
                    <a:p>
                      <a:pPr lvl="0" algn="ctr">
                        <a:buNone/>
                      </a:pPr>
                      <a:r>
                        <a:rPr lang="en-GB"/>
                        <a:t>BERT*</a:t>
                      </a:r>
                      <a:endParaRPr lang="en-GB" err="1"/>
                    </a:p>
                  </a:txBody>
                  <a:tcPr anchor="ctr"/>
                </a:tc>
                <a:tc>
                  <a:txBody>
                    <a:bodyPr/>
                    <a:lstStyle/>
                    <a:p>
                      <a:pPr lvl="0" algn="ctr">
                        <a:buNone/>
                      </a:pPr>
                      <a:r>
                        <a:rPr lang="en-GB"/>
                        <a:t>0.527</a:t>
                      </a:r>
                    </a:p>
                  </a:txBody>
                  <a:tcPr anchor="ctr"/>
                </a:tc>
                <a:tc>
                  <a:txBody>
                    <a:bodyPr/>
                    <a:lstStyle/>
                    <a:p>
                      <a:pPr lvl="0" algn="ctr">
                        <a:buNone/>
                      </a:pPr>
                      <a:r>
                        <a:rPr lang="en-GB"/>
                        <a:t>0.755</a:t>
                      </a:r>
                    </a:p>
                  </a:txBody>
                  <a:tcPr anchor="ctr"/>
                </a:tc>
                <a:tc>
                  <a:txBody>
                    <a:bodyPr/>
                    <a:lstStyle/>
                    <a:p>
                      <a:pPr lvl="0" algn="ctr">
                        <a:buNone/>
                      </a:pPr>
                      <a:r>
                        <a:rPr lang="en-GB"/>
                        <a:t>0.826</a:t>
                      </a:r>
                    </a:p>
                  </a:txBody>
                  <a:tcPr anchor="ctr"/>
                </a:tc>
                <a:tc>
                  <a:txBody>
                    <a:bodyPr/>
                    <a:lstStyle/>
                    <a:p>
                      <a:pPr lvl="0" algn="ctr">
                        <a:buNone/>
                      </a:pPr>
                      <a:r>
                        <a:rPr lang="en-GB"/>
                        <a:t>0.52</a:t>
                      </a:r>
                    </a:p>
                  </a:txBody>
                  <a:tcPr anchor="ctr"/>
                </a:tc>
                <a:tc>
                  <a:txBody>
                    <a:bodyPr/>
                    <a:lstStyle/>
                    <a:p>
                      <a:pPr lvl="0" algn="ctr">
                        <a:buNone/>
                      </a:pPr>
                      <a:r>
                        <a:rPr lang="en-GB"/>
                        <a:t>0.377</a:t>
                      </a:r>
                    </a:p>
                  </a:txBody>
                  <a:tcPr anchor="ctr"/>
                </a:tc>
                <a:tc>
                  <a:txBody>
                    <a:bodyPr/>
                    <a:lstStyle/>
                    <a:p>
                      <a:pPr lvl="0" algn="ctr">
                        <a:buNone/>
                      </a:pPr>
                      <a:r>
                        <a:rPr lang="en-GB"/>
                        <a:t>0.275</a:t>
                      </a:r>
                    </a:p>
                  </a:txBody>
                  <a:tcPr anchor="ctr"/>
                </a:tc>
                <a:extLst>
                  <a:ext uri="{0D108BD9-81ED-4DB2-BD59-A6C34878D82A}">
                    <a16:rowId xmlns:a16="http://schemas.microsoft.com/office/drawing/2014/main" val="2466540571"/>
                  </a:ext>
                </a:extLst>
              </a:tr>
              <a:tr h="392628">
                <a:tc>
                  <a:txBody>
                    <a:bodyPr/>
                    <a:lstStyle/>
                    <a:p>
                      <a:pPr lvl="0" algn="ctr">
                        <a:buNone/>
                      </a:pPr>
                      <a:r>
                        <a:rPr lang="en-GB" err="1"/>
                        <a:t>XLNet</a:t>
                      </a:r>
                    </a:p>
                  </a:txBody>
                  <a:tcPr anchor="ctr"/>
                </a:tc>
                <a:tc>
                  <a:txBody>
                    <a:bodyPr/>
                    <a:lstStyle/>
                    <a:p>
                      <a:pPr lvl="0" algn="ctr">
                        <a:buNone/>
                      </a:pPr>
                      <a:r>
                        <a:rPr lang="en-GB" dirty="0" smtClean="0"/>
                        <a:t>0.472</a:t>
                      </a:r>
                      <a:endParaRPr lang="en-GB" dirty="0"/>
                    </a:p>
                  </a:txBody>
                  <a:tcPr anchor="ctr"/>
                </a:tc>
                <a:tc>
                  <a:txBody>
                    <a:bodyPr/>
                    <a:lstStyle/>
                    <a:p>
                      <a:pPr lvl="0" algn="ctr">
                        <a:buNone/>
                      </a:pPr>
                      <a:r>
                        <a:rPr lang="en-GB" dirty="0" smtClean="0"/>
                        <a:t>0.653</a:t>
                      </a:r>
                      <a:endParaRPr lang="en-GB" dirty="0"/>
                    </a:p>
                  </a:txBody>
                  <a:tcPr anchor="ctr"/>
                </a:tc>
                <a:tc>
                  <a:txBody>
                    <a:bodyPr/>
                    <a:lstStyle/>
                    <a:p>
                      <a:pPr lvl="0" algn="ctr">
                        <a:buNone/>
                      </a:pPr>
                      <a:r>
                        <a:rPr lang="en-GB" dirty="0" smtClean="0"/>
                        <a:t>0.713</a:t>
                      </a:r>
                      <a:endParaRPr lang="en-GB" dirty="0"/>
                    </a:p>
                  </a:txBody>
                  <a:tcPr anchor="ctr"/>
                </a:tc>
                <a:tc>
                  <a:txBody>
                    <a:bodyPr/>
                    <a:lstStyle/>
                    <a:p>
                      <a:pPr lvl="0" algn="ctr">
                        <a:buNone/>
                      </a:pPr>
                      <a:r>
                        <a:rPr lang="en-GB" dirty="0" smtClean="0"/>
                        <a:t>0.472</a:t>
                      </a:r>
                      <a:endParaRPr lang="en-GB" dirty="0"/>
                    </a:p>
                  </a:txBody>
                  <a:tcPr anchor="ctr"/>
                </a:tc>
                <a:tc>
                  <a:txBody>
                    <a:bodyPr/>
                    <a:lstStyle/>
                    <a:p>
                      <a:pPr lvl="0" algn="ctr">
                        <a:buNone/>
                      </a:pPr>
                      <a:r>
                        <a:rPr lang="en-GB" dirty="0" smtClean="0"/>
                        <a:t>0.326</a:t>
                      </a:r>
                      <a:endParaRPr lang="en-GB" dirty="0"/>
                    </a:p>
                  </a:txBody>
                  <a:tcPr anchor="ctr"/>
                </a:tc>
                <a:tc>
                  <a:txBody>
                    <a:bodyPr/>
                    <a:lstStyle/>
                    <a:p>
                      <a:pPr lvl="0" algn="ctr">
                        <a:buNone/>
                      </a:pPr>
                      <a:r>
                        <a:rPr lang="en-GB" dirty="0" smtClean="0"/>
                        <a:t>0.237</a:t>
                      </a:r>
                      <a:endParaRPr lang="en-GB" dirty="0"/>
                    </a:p>
                  </a:txBody>
                  <a:tcPr anchor="ctr"/>
                </a:tc>
                <a:extLst>
                  <a:ext uri="{0D108BD9-81ED-4DB2-BD59-A6C34878D82A}">
                    <a16:rowId xmlns:a16="http://schemas.microsoft.com/office/drawing/2014/main" val="2297825946"/>
                  </a:ext>
                </a:extLst>
              </a:tr>
            </a:tbl>
          </a:graphicData>
        </a:graphic>
      </p:graphicFrame>
      <p:pic>
        <p:nvPicPr>
          <p:cNvPr id="4" name="Picture 4" descr="Chart, line chart&#10;&#10;Description automatically generated">
            <a:extLst>
              <a:ext uri="{FF2B5EF4-FFF2-40B4-BE49-F238E27FC236}">
                <a16:creationId xmlns:a16="http://schemas.microsoft.com/office/drawing/2014/main" id="{19D700CF-200C-CFED-B12B-A022C748557C}"/>
              </a:ext>
            </a:extLst>
          </p:cNvPr>
          <p:cNvPicPr>
            <a:picLocks noChangeAspect="1"/>
          </p:cNvPicPr>
          <p:nvPr/>
        </p:nvPicPr>
        <p:blipFill>
          <a:blip r:embed="rId5"/>
          <a:stretch>
            <a:fillRect/>
          </a:stretch>
        </p:blipFill>
        <p:spPr>
          <a:xfrm>
            <a:off x="760912" y="2815840"/>
            <a:ext cx="4127678" cy="2923950"/>
          </a:xfrm>
          <a:prstGeom prst="rect">
            <a:avLst/>
          </a:prstGeom>
        </p:spPr>
      </p:pic>
      <p:sp>
        <p:nvSpPr>
          <p:cNvPr id="5" name="TextBox 4">
            <a:extLst>
              <a:ext uri="{FF2B5EF4-FFF2-40B4-BE49-F238E27FC236}">
                <a16:creationId xmlns:a16="http://schemas.microsoft.com/office/drawing/2014/main" id="{0A1C971C-4F88-FA35-FD3E-436CF78FAEE2}"/>
              </a:ext>
            </a:extLst>
          </p:cNvPr>
          <p:cNvSpPr txBox="1"/>
          <p:nvPr/>
        </p:nvSpPr>
        <p:spPr>
          <a:xfrm>
            <a:off x="1448873" y="235307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solidFill>
                  <a:schemeClr val="bg1"/>
                </a:solidFill>
                <a:latin typeface="Segoe UI"/>
                <a:cs typeface="Arial"/>
              </a:rPr>
              <a:t>BERT – Loss vs Epochs</a:t>
            </a:r>
            <a:endParaRPr lang="en-US">
              <a:solidFill>
                <a:schemeClr val="bg1"/>
              </a:solidFill>
              <a:latin typeface="Segoe UI"/>
              <a:cs typeface="Arial"/>
            </a:endParaRPr>
          </a:p>
        </p:txBody>
      </p:sp>
      <p:sp>
        <p:nvSpPr>
          <p:cNvPr id="6" name="TextBox 5">
            <a:extLst>
              <a:ext uri="{FF2B5EF4-FFF2-40B4-BE49-F238E27FC236}">
                <a16:creationId xmlns:a16="http://schemas.microsoft.com/office/drawing/2014/main" id="{FEFCF119-6751-1C88-CFA9-ECFA879CFF17}"/>
              </a:ext>
            </a:extLst>
          </p:cNvPr>
          <p:cNvSpPr txBox="1"/>
          <p:nvPr/>
        </p:nvSpPr>
        <p:spPr>
          <a:xfrm>
            <a:off x="7459014" y="2438936"/>
            <a:ext cx="27002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solidFill>
                  <a:schemeClr val="bg1"/>
                </a:solidFill>
                <a:latin typeface="Segoe UI"/>
                <a:cs typeface="Arial"/>
              </a:rPr>
              <a:t>Evaluation Metrics</a:t>
            </a:r>
          </a:p>
        </p:txBody>
      </p:sp>
      <p:sp>
        <p:nvSpPr>
          <p:cNvPr id="7" name="TextBox 6">
            <a:extLst>
              <a:ext uri="{FF2B5EF4-FFF2-40B4-BE49-F238E27FC236}">
                <a16:creationId xmlns:a16="http://schemas.microsoft.com/office/drawing/2014/main" id="{5ED02FA0-AFF2-75AF-55AB-FA7437B08FF5}"/>
              </a:ext>
            </a:extLst>
          </p:cNvPr>
          <p:cNvSpPr txBox="1"/>
          <p:nvPr/>
        </p:nvSpPr>
        <p:spPr>
          <a:xfrm>
            <a:off x="5752562" y="5240091"/>
            <a:ext cx="61239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200">
                <a:solidFill>
                  <a:schemeClr val="bg1"/>
                </a:solidFill>
                <a:latin typeface="Segoe UI"/>
                <a:cs typeface="Arial"/>
              </a:rPr>
              <a:t>* model has pretrained weights (already fine-tuned on </a:t>
            </a:r>
            <a:r>
              <a:rPr lang="en-GB" sz="1200" err="1">
                <a:solidFill>
                  <a:schemeClr val="bg1"/>
                </a:solidFill>
                <a:latin typeface="Segoe UI"/>
                <a:cs typeface="Arial"/>
              </a:rPr>
              <a:t>SQuAD</a:t>
            </a:r>
            <a:r>
              <a:rPr lang="en-GB" sz="1200">
                <a:solidFill>
                  <a:schemeClr val="bg1"/>
                </a:solidFill>
                <a:latin typeface="Segoe UI"/>
                <a:cs typeface="Arial"/>
              </a:rPr>
              <a:t>, included only for </a:t>
            </a:r>
            <a:r>
              <a:rPr lang="en-GB" sz="1200" err="1">
                <a:solidFill>
                  <a:schemeClr val="bg1"/>
                </a:solidFill>
                <a:latin typeface="Segoe UI"/>
                <a:cs typeface="Arial"/>
              </a:rPr>
              <a:t>comparision</a:t>
            </a:r>
            <a:r>
              <a:rPr lang="en-GB" sz="1200">
                <a:solidFill>
                  <a:schemeClr val="bg1"/>
                </a:solidFill>
                <a:latin typeface="Segoe UI"/>
                <a:cs typeface="Arial"/>
              </a:rPr>
              <a:t>.</a:t>
            </a:r>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68561345"/>
      </p:ext>
    </p:extLst>
  </p:cSld>
  <p:clrMapOvr>
    <a:masterClrMapping/>
  </p:clrMapOvr>
  <mc:AlternateContent xmlns:mc="http://schemas.openxmlformats.org/markup-compatibility/2006">
    <mc:Choice xmlns:p14="http://schemas.microsoft.com/office/powerpoint/2010/main" Requires="p14">
      <p:transition spd="med" p14:dur="700" advTm="80168">
        <p:fade/>
      </p:transition>
    </mc:Choice>
    <mc:Fallback>
      <p:transition spd="med" advTm="801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Custom 117">
      <a:dk1>
        <a:sysClr val="windowText" lastClr="000000"/>
      </a:dk1>
      <a:lt1>
        <a:sysClr val="window" lastClr="FFFFFF"/>
      </a:lt1>
      <a:dk2>
        <a:srgbClr val="44546A"/>
      </a:dk2>
      <a:lt2>
        <a:srgbClr val="E7E6E6"/>
      </a:lt2>
      <a:accent1>
        <a:srgbClr val="E23042"/>
      </a:accent1>
      <a:accent2>
        <a:srgbClr val="3578AF"/>
      </a:accent2>
      <a:accent3>
        <a:srgbClr val="C4C4C4"/>
      </a:accent3>
      <a:accent4>
        <a:srgbClr val="A80B22"/>
      </a:accent4>
      <a:accent5>
        <a:srgbClr val="E2E2E2"/>
      </a:accent5>
      <a:accent6>
        <a:srgbClr val="2A6187"/>
      </a:accent6>
      <a:hlink>
        <a:srgbClr val="0563C1"/>
      </a:hlink>
      <a:folHlink>
        <a:srgbClr val="954F72"/>
      </a:folHlink>
    </a:clrScheme>
    <a:fontScheme name="Custom 8">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arter Template_Heritage Month Presentation" id="{910467CA-E581-43CB-A3F9-242953556B2E}" vid="{325629C9-8C54-4982-A5E7-91DBF3E63BF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3ACE82-BD1C-4CC4-B9C6-7097502B70B7}">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80AD4D6-2712-4EC3-A727-A5652AD67F9C}">
  <ds:schemaRefs>
    <ds:schemaRef ds:uri="http://schemas.microsoft.com/sharepoint/v3/contenttype/forms"/>
  </ds:schemaRefs>
</ds:datastoreItem>
</file>

<file path=customXml/itemProps3.xml><?xml version="1.0" encoding="utf-8"?>
<ds:datastoreItem xmlns:ds="http://schemas.openxmlformats.org/officeDocument/2006/customXml" ds:itemID="{A704BC66-A771-492B-8E79-E3C5E33B71F0}">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Starter Template_Heritage Month Presentation</Template>
  <TotalTime>81</TotalTime>
  <Words>1446</Words>
  <Application>Microsoft Office PowerPoint</Application>
  <PresentationFormat>Widescreen</PresentationFormat>
  <Paragraphs>180</Paragraphs>
  <Slides>15</Slides>
  <Notes>12</Notes>
  <HiddenSlides>0</HiddenSlides>
  <MMClips>15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-apple-system</vt:lpstr>
      <vt:lpstr>Arial</vt:lpstr>
      <vt:lpstr>Courier New</vt:lpstr>
      <vt:lpstr>Segoe UI</vt:lpstr>
      <vt:lpstr>Söhne</vt:lpstr>
      <vt:lpstr>Office Theme</vt:lpstr>
      <vt:lpstr>Experiments on Question Answering task with SQuaD CSI5180 Virtual Assistants</vt:lpstr>
      <vt:lpstr>Content </vt:lpstr>
      <vt:lpstr>Project Summary</vt:lpstr>
      <vt:lpstr>Methodology</vt:lpstr>
      <vt:lpstr>Methodology</vt:lpstr>
      <vt:lpstr>Methodology</vt:lpstr>
      <vt:lpstr>Methodology</vt:lpstr>
      <vt:lpstr>Activity Table</vt:lpstr>
      <vt:lpstr>Results</vt:lpstr>
      <vt:lpstr>Results</vt:lpstr>
      <vt:lpstr>Challenges </vt:lpstr>
      <vt:lpstr>Lessons Learnt </vt:lpstr>
      <vt:lpstr>Conclusions</vt:lpstr>
      <vt:lpstr>Resources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Jewish American  Heritage Month</dc:title>
  <dc:subject/>
  <dc:creator/>
  <cp:keywords/>
  <dc:description/>
  <cp:lastModifiedBy>Rakshil Kevadiya</cp:lastModifiedBy>
  <cp:revision>16</cp:revision>
  <dcterms:created xsi:type="dcterms:W3CDTF">2023-04-01T22:58:40Z</dcterms:created>
  <dcterms:modified xsi:type="dcterms:W3CDTF">2023-04-12T02:28:32Z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